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303" r:id="rId3"/>
    <p:sldId id="302" r:id="rId4"/>
    <p:sldId id="258" r:id="rId5"/>
    <p:sldId id="259" r:id="rId6"/>
    <p:sldId id="260" r:id="rId7"/>
    <p:sldId id="261" r:id="rId8"/>
    <p:sldId id="262" r:id="rId9"/>
    <p:sldId id="263" r:id="rId10"/>
    <p:sldId id="267" r:id="rId11"/>
    <p:sldId id="269" r:id="rId12"/>
    <p:sldId id="270" r:id="rId13"/>
    <p:sldId id="271" r:id="rId14"/>
    <p:sldId id="266" r:id="rId15"/>
    <p:sldId id="27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87" r:id="rId30"/>
    <p:sldId id="289" r:id="rId31"/>
    <p:sldId id="290" r:id="rId32"/>
    <p:sldId id="291" r:id="rId33"/>
    <p:sldId id="292" r:id="rId34"/>
    <p:sldId id="293" r:id="rId35"/>
    <p:sldId id="294" r:id="rId36"/>
    <p:sldId id="296" r:id="rId37"/>
    <p:sldId id="298" r:id="rId38"/>
    <p:sldId id="297" r:id="rId39"/>
    <p:sldId id="299" r:id="rId40"/>
    <p:sldId id="300" r:id="rId41"/>
    <p:sldId id="30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p:restoredTop sz="94485"/>
  </p:normalViewPr>
  <p:slideViewPr>
    <p:cSldViewPr snapToGrid="0">
      <p:cViewPr>
        <p:scale>
          <a:sx n="107" d="100"/>
          <a:sy n="107" d="100"/>
        </p:scale>
        <p:origin x="1832" y="28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B636C-8FF1-9143-BBFE-554E221E1CB1}" type="datetimeFigureOut">
              <a:rPr lang="en-US" smtClean="0"/>
              <a:t>4/21/25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47124-AF21-2C43-8121-177BEF55E3FF}" type="slidenum">
              <a:rPr lang="en-US" smtClean="0"/>
              <a:t>‹#›</a:t>
            </a:fld>
            <a:endParaRPr lang="en-US"/>
          </a:p>
        </p:txBody>
      </p:sp>
    </p:spTree>
    <p:extLst>
      <p:ext uri="{BB962C8B-B14F-4D97-AF65-F5344CB8AC3E}">
        <p14:creationId xmlns:p14="http://schemas.microsoft.com/office/powerpoint/2010/main" val="164590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EDE6-2782-7572-80AA-FF0053D40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21604-7BCA-717C-C95A-481FE5A9C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1C54F-D395-1FF8-0DD4-57CC605F3C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CA674-CA3D-03FE-9931-831CAB4941AD}"/>
              </a:ext>
            </a:extLst>
          </p:cNvPr>
          <p:cNvSpPr>
            <a:spLocks noGrp="1"/>
          </p:cNvSpPr>
          <p:nvPr>
            <p:ph type="sldNum" sz="quarter" idx="5"/>
          </p:nvPr>
        </p:nvSpPr>
        <p:spPr/>
        <p:txBody>
          <a:bodyPr/>
          <a:lstStyle/>
          <a:p>
            <a:fld id="{A6B47124-AF21-2C43-8121-177BEF55E3FF}" type="slidenum">
              <a:rPr lang="en-US" smtClean="0"/>
              <a:t>2</a:t>
            </a:fld>
            <a:endParaRPr lang="en-US"/>
          </a:p>
        </p:txBody>
      </p:sp>
    </p:spTree>
    <p:extLst>
      <p:ext uri="{BB962C8B-B14F-4D97-AF65-F5344CB8AC3E}">
        <p14:creationId xmlns:p14="http://schemas.microsoft.com/office/powerpoint/2010/main" val="3590692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79816-06E9-2707-E402-B648917C0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090BD-4652-D367-162F-2B5F6A59F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50EDC-1250-8F04-400F-CBBECFB971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7F655C-64F7-84CF-A18A-92326F6A77D7}"/>
              </a:ext>
            </a:extLst>
          </p:cNvPr>
          <p:cNvSpPr>
            <a:spLocks noGrp="1"/>
          </p:cNvSpPr>
          <p:nvPr>
            <p:ph type="sldNum" sz="quarter" idx="5"/>
          </p:nvPr>
        </p:nvSpPr>
        <p:spPr/>
        <p:txBody>
          <a:bodyPr/>
          <a:lstStyle/>
          <a:p>
            <a:fld id="{A6B47124-AF21-2C43-8121-177BEF55E3FF}" type="slidenum">
              <a:rPr lang="en-US" smtClean="0"/>
              <a:t>31</a:t>
            </a:fld>
            <a:endParaRPr lang="en-US"/>
          </a:p>
        </p:txBody>
      </p:sp>
    </p:spTree>
    <p:extLst>
      <p:ext uri="{BB962C8B-B14F-4D97-AF65-F5344CB8AC3E}">
        <p14:creationId xmlns:p14="http://schemas.microsoft.com/office/powerpoint/2010/main" val="2643437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1B5B7-4FD4-D52F-D4F7-288541583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4B999-ABEB-9ADF-941B-0330CAA7A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0B416-2D9A-85FC-221B-39363609CB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97A9A-F0B3-E8D0-4738-EDA0F33C911B}"/>
              </a:ext>
            </a:extLst>
          </p:cNvPr>
          <p:cNvSpPr>
            <a:spLocks noGrp="1"/>
          </p:cNvSpPr>
          <p:nvPr>
            <p:ph type="sldNum" sz="quarter" idx="5"/>
          </p:nvPr>
        </p:nvSpPr>
        <p:spPr/>
        <p:txBody>
          <a:bodyPr/>
          <a:lstStyle/>
          <a:p>
            <a:fld id="{A6B47124-AF21-2C43-8121-177BEF55E3FF}" type="slidenum">
              <a:rPr lang="en-US" smtClean="0"/>
              <a:t>32</a:t>
            </a:fld>
            <a:endParaRPr lang="en-US"/>
          </a:p>
        </p:txBody>
      </p:sp>
    </p:spTree>
    <p:extLst>
      <p:ext uri="{BB962C8B-B14F-4D97-AF65-F5344CB8AC3E}">
        <p14:creationId xmlns:p14="http://schemas.microsoft.com/office/powerpoint/2010/main" val="348576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D8BC4-ACF4-8A7C-54BB-3AE07AE60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80DA3-ACEA-3CD4-E2F1-309A523C1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1AF27-FBF9-614B-226C-B1ECD13112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E8BA6-86D4-4BB1-0AE4-E4B2E107B087}"/>
              </a:ext>
            </a:extLst>
          </p:cNvPr>
          <p:cNvSpPr>
            <a:spLocks noGrp="1"/>
          </p:cNvSpPr>
          <p:nvPr>
            <p:ph type="sldNum" sz="quarter" idx="5"/>
          </p:nvPr>
        </p:nvSpPr>
        <p:spPr/>
        <p:txBody>
          <a:bodyPr/>
          <a:lstStyle/>
          <a:p>
            <a:fld id="{A6B47124-AF21-2C43-8121-177BEF55E3FF}" type="slidenum">
              <a:rPr lang="en-US" smtClean="0"/>
              <a:t>33</a:t>
            </a:fld>
            <a:endParaRPr lang="en-US"/>
          </a:p>
        </p:txBody>
      </p:sp>
    </p:spTree>
    <p:extLst>
      <p:ext uri="{BB962C8B-B14F-4D97-AF65-F5344CB8AC3E}">
        <p14:creationId xmlns:p14="http://schemas.microsoft.com/office/powerpoint/2010/main" val="97926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F511-8336-7CA1-B8E9-6266A40BE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D51C8-D667-D12F-9A03-71E3F03B0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36AC9-323F-8086-B2DC-880FEF7FC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4911F0-40EA-C0F8-8B73-A796FB8DB329}"/>
              </a:ext>
            </a:extLst>
          </p:cNvPr>
          <p:cNvSpPr>
            <a:spLocks noGrp="1"/>
          </p:cNvSpPr>
          <p:nvPr>
            <p:ph type="sldNum" sz="quarter" idx="5"/>
          </p:nvPr>
        </p:nvSpPr>
        <p:spPr/>
        <p:txBody>
          <a:bodyPr/>
          <a:lstStyle/>
          <a:p>
            <a:fld id="{A6B47124-AF21-2C43-8121-177BEF55E3FF}" type="slidenum">
              <a:rPr lang="en-US" smtClean="0"/>
              <a:t>34</a:t>
            </a:fld>
            <a:endParaRPr lang="en-US"/>
          </a:p>
        </p:txBody>
      </p:sp>
    </p:spTree>
    <p:extLst>
      <p:ext uri="{BB962C8B-B14F-4D97-AF65-F5344CB8AC3E}">
        <p14:creationId xmlns:p14="http://schemas.microsoft.com/office/powerpoint/2010/main" val="4019344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E486C-1B20-2966-0A19-FCA1F73A3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CAAD1-B427-A53F-ADF8-2F3F78C66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499B3-2458-F718-5502-99B0FF640D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9851F3-C644-777E-1BF5-F182E2241FF5}"/>
              </a:ext>
            </a:extLst>
          </p:cNvPr>
          <p:cNvSpPr>
            <a:spLocks noGrp="1"/>
          </p:cNvSpPr>
          <p:nvPr>
            <p:ph type="sldNum" sz="quarter" idx="5"/>
          </p:nvPr>
        </p:nvSpPr>
        <p:spPr/>
        <p:txBody>
          <a:bodyPr/>
          <a:lstStyle/>
          <a:p>
            <a:fld id="{A6B47124-AF21-2C43-8121-177BEF55E3FF}" type="slidenum">
              <a:rPr lang="en-US" smtClean="0"/>
              <a:t>35</a:t>
            </a:fld>
            <a:endParaRPr lang="en-US"/>
          </a:p>
        </p:txBody>
      </p:sp>
    </p:spTree>
    <p:extLst>
      <p:ext uri="{BB962C8B-B14F-4D97-AF65-F5344CB8AC3E}">
        <p14:creationId xmlns:p14="http://schemas.microsoft.com/office/powerpoint/2010/main" val="280908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47C3D-7164-918D-2753-96F6646BD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803F8-9C4A-81FD-EE8C-B50EA055E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1DFDE-29B0-0AD0-662F-3C92BC03FC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1F8A5B-A07B-316E-2C60-FF36D57E7BAB}"/>
              </a:ext>
            </a:extLst>
          </p:cNvPr>
          <p:cNvSpPr>
            <a:spLocks noGrp="1"/>
          </p:cNvSpPr>
          <p:nvPr>
            <p:ph type="sldNum" sz="quarter" idx="5"/>
          </p:nvPr>
        </p:nvSpPr>
        <p:spPr/>
        <p:txBody>
          <a:bodyPr/>
          <a:lstStyle/>
          <a:p>
            <a:fld id="{A6B47124-AF21-2C43-8121-177BEF55E3FF}" type="slidenum">
              <a:rPr lang="en-US" smtClean="0"/>
              <a:t>36</a:t>
            </a:fld>
            <a:endParaRPr lang="en-US"/>
          </a:p>
        </p:txBody>
      </p:sp>
    </p:spTree>
    <p:extLst>
      <p:ext uri="{BB962C8B-B14F-4D97-AF65-F5344CB8AC3E}">
        <p14:creationId xmlns:p14="http://schemas.microsoft.com/office/powerpoint/2010/main" val="8575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A7052-C487-61EC-4344-CD2AB2BC2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78CE9-8FA8-1949-B258-93D8C4BCA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5C562-1E4E-5006-C66C-3FAAFA6CC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DE81F7-FD20-8814-2CE8-CE0081580CBB}"/>
              </a:ext>
            </a:extLst>
          </p:cNvPr>
          <p:cNvSpPr>
            <a:spLocks noGrp="1"/>
          </p:cNvSpPr>
          <p:nvPr>
            <p:ph type="sldNum" sz="quarter" idx="5"/>
          </p:nvPr>
        </p:nvSpPr>
        <p:spPr/>
        <p:txBody>
          <a:bodyPr/>
          <a:lstStyle/>
          <a:p>
            <a:fld id="{A6B47124-AF21-2C43-8121-177BEF55E3FF}" type="slidenum">
              <a:rPr lang="en-US" smtClean="0"/>
              <a:t>37</a:t>
            </a:fld>
            <a:endParaRPr lang="en-US"/>
          </a:p>
        </p:txBody>
      </p:sp>
    </p:spTree>
    <p:extLst>
      <p:ext uri="{BB962C8B-B14F-4D97-AF65-F5344CB8AC3E}">
        <p14:creationId xmlns:p14="http://schemas.microsoft.com/office/powerpoint/2010/main" val="154212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6B2B-2A56-8D08-10A0-8BD15E690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FA2ED-F914-C231-FEDA-B63C29853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8E047-815D-A199-2843-2A4E479F3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C8A6AB-3C52-0C58-B3E3-A96FEA8B19D5}"/>
              </a:ext>
            </a:extLst>
          </p:cNvPr>
          <p:cNvSpPr>
            <a:spLocks noGrp="1"/>
          </p:cNvSpPr>
          <p:nvPr>
            <p:ph type="sldNum" sz="quarter" idx="5"/>
          </p:nvPr>
        </p:nvSpPr>
        <p:spPr/>
        <p:txBody>
          <a:bodyPr/>
          <a:lstStyle/>
          <a:p>
            <a:fld id="{A6B47124-AF21-2C43-8121-177BEF55E3FF}" type="slidenum">
              <a:rPr lang="en-US" smtClean="0"/>
              <a:t>38</a:t>
            </a:fld>
            <a:endParaRPr lang="en-US"/>
          </a:p>
        </p:txBody>
      </p:sp>
    </p:spTree>
    <p:extLst>
      <p:ext uri="{BB962C8B-B14F-4D97-AF65-F5344CB8AC3E}">
        <p14:creationId xmlns:p14="http://schemas.microsoft.com/office/powerpoint/2010/main" val="360307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57AB-1C8D-A9F4-91E8-0C51DA940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D87FE-9F06-6013-733B-771A0FA0C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54DE5-7104-4104-CA77-06B20259B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E648C-571D-7143-7DFD-21B383C0E85B}"/>
              </a:ext>
            </a:extLst>
          </p:cNvPr>
          <p:cNvSpPr>
            <a:spLocks noGrp="1"/>
          </p:cNvSpPr>
          <p:nvPr>
            <p:ph type="sldNum" sz="quarter" idx="5"/>
          </p:nvPr>
        </p:nvSpPr>
        <p:spPr/>
        <p:txBody>
          <a:bodyPr/>
          <a:lstStyle/>
          <a:p>
            <a:fld id="{A6B47124-AF21-2C43-8121-177BEF55E3FF}" type="slidenum">
              <a:rPr lang="en-US" smtClean="0"/>
              <a:t>39</a:t>
            </a:fld>
            <a:endParaRPr lang="en-US"/>
          </a:p>
        </p:txBody>
      </p:sp>
    </p:spTree>
    <p:extLst>
      <p:ext uri="{BB962C8B-B14F-4D97-AF65-F5344CB8AC3E}">
        <p14:creationId xmlns:p14="http://schemas.microsoft.com/office/powerpoint/2010/main" val="74415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63EB7-9FCB-1FAD-1267-B9CE9BA6A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9858-163E-C058-20E8-B76CD87F8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261E2-462D-A70E-AE31-3A8EA5D7B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E8B03F-793A-C209-FD24-E6266ED1EA17}"/>
              </a:ext>
            </a:extLst>
          </p:cNvPr>
          <p:cNvSpPr>
            <a:spLocks noGrp="1"/>
          </p:cNvSpPr>
          <p:nvPr>
            <p:ph type="sldNum" sz="quarter" idx="5"/>
          </p:nvPr>
        </p:nvSpPr>
        <p:spPr/>
        <p:txBody>
          <a:bodyPr/>
          <a:lstStyle/>
          <a:p>
            <a:fld id="{A6B47124-AF21-2C43-8121-177BEF55E3FF}" type="slidenum">
              <a:rPr lang="en-US" smtClean="0"/>
              <a:t>40</a:t>
            </a:fld>
            <a:endParaRPr lang="en-US"/>
          </a:p>
        </p:txBody>
      </p:sp>
    </p:spTree>
    <p:extLst>
      <p:ext uri="{BB962C8B-B14F-4D97-AF65-F5344CB8AC3E}">
        <p14:creationId xmlns:p14="http://schemas.microsoft.com/office/powerpoint/2010/main" val="397061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C54D6-1A7F-33B1-FAD2-679473E80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505C-233E-0BD5-9DAD-04044BB05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83E5A-09C2-028A-A132-74C5373FF6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6CACA5-C7B5-0B6D-5993-4AD6AC07119D}"/>
              </a:ext>
            </a:extLst>
          </p:cNvPr>
          <p:cNvSpPr>
            <a:spLocks noGrp="1"/>
          </p:cNvSpPr>
          <p:nvPr>
            <p:ph type="sldNum" sz="quarter" idx="5"/>
          </p:nvPr>
        </p:nvSpPr>
        <p:spPr/>
        <p:txBody>
          <a:bodyPr/>
          <a:lstStyle/>
          <a:p>
            <a:fld id="{A6B47124-AF21-2C43-8121-177BEF55E3FF}" type="slidenum">
              <a:rPr lang="en-US" smtClean="0"/>
              <a:t>3</a:t>
            </a:fld>
            <a:endParaRPr lang="en-US"/>
          </a:p>
        </p:txBody>
      </p:sp>
    </p:spTree>
    <p:extLst>
      <p:ext uri="{BB962C8B-B14F-4D97-AF65-F5344CB8AC3E}">
        <p14:creationId xmlns:p14="http://schemas.microsoft.com/office/powerpoint/2010/main" val="119827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63744-E891-BF98-53DA-9A779131B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30D94-0CA4-DA82-9E48-EEBA58F95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CC132-87B6-11F8-E5BD-2509BFB7C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963B48-5840-5327-FC12-606C50CC882C}"/>
              </a:ext>
            </a:extLst>
          </p:cNvPr>
          <p:cNvSpPr>
            <a:spLocks noGrp="1"/>
          </p:cNvSpPr>
          <p:nvPr>
            <p:ph type="sldNum" sz="quarter" idx="5"/>
          </p:nvPr>
        </p:nvSpPr>
        <p:spPr/>
        <p:txBody>
          <a:bodyPr/>
          <a:lstStyle/>
          <a:p>
            <a:fld id="{A6B47124-AF21-2C43-8121-177BEF55E3FF}" type="slidenum">
              <a:rPr lang="en-US" smtClean="0"/>
              <a:t>41</a:t>
            </a:fld>
            <a:endParaRPr lang="en-US"/>
          </a:p>
        </p:txBody>
      </p:sp>
    </p:spTree>
    <p:extLst>
      <p:ext uri="{BB962C8B-B14F-4D97-AF65-F5344CB8AC3E}">
        <p14:creationId xmlns:p14="http://schemas.microsoft.com/office/powerpoint/2010/main" val="2604320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13</a:t>
            </a:fld>
            <a:endParaRPr lang="en-US"/>
          </a:p>
        </p:txBody>
      </p:sp>
    </p:spTree>
    <p:extLst>
      <p:ext uri="{BB962C8B-B14F-4D97-AF65-F5344CB8AC3E}">
        <p14:creationId xmlns:p14="http://schemas.microsoft.com/office/powerpoint/2010/main" val="383011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25</a:t>
            </a:fld>
            <a:endParaRPr lang="en-US"/>
          </a:p>
        </p:txBody>
      </p:sp>
    </p:spTree>
    <p:extLst>
      <p:ext uri="{BB962C8B-B14F-4D97-AF65-F5344CB8AC3E}">
        <p14:creationId xmlns:p14="http://schemas.microsoft.com/office/powerpoint/2010/main" val="79602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26</a:t>
            </a:fld>
            <a:endParaRPr lang="en-US"/>
          </a:p>
        </p:txBody>
      </p:sp>
    </p:spTree>
    <p:extLst>
      <p:ext uri="{BB962C8B-B14F-4D97-AF65-F5344CB8AC3E}">
        <p14:creationId xmlns:p14="http://schemas.microsoft.com/office/powerpoint/2010/main" val="102659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F407-0CE2-E602-B400-92E5D1B1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7229E-2AED-8E28-76EC-8620B8268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E71C6-F27B-F467-9228-4C15642283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7D31FB-FF28-E5DD-0CDC-4A7BA78A6ACA}"/>
              </a:ext>
            </a:extLst>
          </p:cNvPr>
          <p:cNvSpPr>
            <a:spLocks noGrp="1"/>
          </p:cNvSpPr>
          <p:nvPr>
            <p:ph type="sldNum" sz="quarter" idx="5"/>
          </p:nvPr>
        </p:nvSpPr>
        <p:spPr/>
        <p:txBody>
          <a:bodyPr/>
          <a:lstStyle/>
          <a:p>
            <a:fld id="{A6B47124-AF21-2C43-8121-177BEF55E3FF}" type="slidenum">
              <a:rPr lang="en-US" smtClean="0"/>
              <a:t>27</a:t>
            </a:fld>
            <a:endParaRPr lang="en-US"/>
          </a:p>
        </p:txBody>
      </p:sp>
    </p:spTree>
    <p:extLst>
      <p:ext uri="{BB962C8B-B14F-4D97-AF65-F5344CB8AC3E}">
        <p14:creationId xmlns:p14="http://schemas.microsoft.com/office/powerpoint/2010/main" val="3547505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940F-4055-9299-032D-6E1A56034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B6B46-BFAE-21B3-39C1-409DA9256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6DE2C-63DF-E8FF-76C9-122CD755C6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DD66F-99EE-DD6D-9D71-512CE218BAC0}"/>
              </a:ext>
            </a:extLst>
          </p:cNvPr>
          <p:cNvSpPr>
            <a:spLocks noGrp="1"/>
          </p:cNvSpPr>
          <p:nvPr>
            <p:ph type="sldNum" sz="quarter" idx="5"/>
          </p:nvPr>
        </p:nvSpPr>
        <p:spPr/>
        <p:txBody>
          <a:bodyPr/>
          <a:lstStyle/>
          <a:p>
            <a:fld id="{A6B47124-AF21-2C43-8121-177BEF55E3FF}" type="slidenum">
              <a:rPr lang="en-US" smtClean="0"/>
              <a:t>28</a:t>
            </a:fld>
            <a:endParaRPr lang="en-US"/>
          </a:p>
        </p:txBody>
      </p:sp>
    </p:spTree>
    <p:extLst>
      <p:ext uri="{BB962C8B-B14F-4D97-AF65-F5344CB8AC3E}">
        <p14:creationId xmlns:p14="http://schemas.microsoft.com/office/powerpoint/2010/main" val="1414689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AD38-9427-3FA0-D32B-0C9D0CC6E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59ED1-040D-A82D-D6A6-347F32619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EE45F-92D9-E998-46AA-7E2517FC30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83B4EC-4661-8412-8C01-82F914461CBD}"/>
              </a:ext>
            </a:extLst>
          </p:cNvPr>
          <p:cNvSpPr>
            <a:spLocks noGrp="1"/>
          </p:cNvSpPr>
          <p:nvPr>
            <p:ph type="sldNum" sz="quarter" idx="5"/>
          </p:nvPr>
        </p:nvSpPr>
        <p:spPr/>
        <p:txBody>
          <a:bodyPr/>
          <a:lstStyle/>
          <a:p>
            <a:fld id="{A6B47124-AF21-2C43-8121-177BEF55E3FF}" type="slidenum">
              <a:rPr lang="en-US" smtClean="0"/>
              <a:t>29</a:t>
            </a:fld>
            <a:endParaRPr lang="en-US"/>
          </a:p>
        </p:txBody>
      </p:sp>
    </p:spTree>
    <p:extLst>
      <p:ext uri="{BB962C8B-B14F-4D97-AF65-F5344CB8AC3E}">
        <p14:creationId xmlns:p14="http://schemas.microsoft.com/office/powerpoint/2010/main" val="334121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F525-BEF0-4671-DFB1-B10829B81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BE3A-E736-4D87-6FED-0A55E36C2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F43CC-AB93-2272-6369-0C5B42E43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418A89-FDF7-33A1-FDE4-FB9F832D38B3}"/>
              </a:ext>
            </a:extLst>
          </p:cNvPr>
          <p:cNvSpPr>
            <a:spLocks noGrp="1"/>
          </p:cNvSpPr>
          <p:nvPr>
            <p:ph type="sldNum" sz="quarter" idx="5"/>
          </p:nvPr>
        </p:nvSpPr>
        <p:spPr/>
        <p:txBody>
          <a:bodyPr/>
          <a:lstStyle/>
          <a:p>
            <a:fld id="{A6B47124-AF21-2C43-8121-177BEF55E3FF}" type="slidenum">
              <a:rPr lang="en-US" smtClean="0"/>
              <a:t>30</a:t>
            </a:fld>
            <a:endParaRPr lang="en-US"/>
          </a:p>
        </p:txBody>
      </p:sp>
    </p:spTree>
    <p:extLst>
      <p:ext uri="{BB962C8B-B14F-4D97-AF65-F5344CB8AC3E}">
        <p14:creationId xmlns:p14="http://schemas.microsoft.com/office/powerpoint/2010/main" val="394094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5324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280301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20623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2001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88138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372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80692-16FA-384C-85D3-48C639473A5E}" type="datetimeFigureOut">
              <a:rPr lang="en-US" smtClean="0"/>
              <a:t>4/21/25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52394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D80692-16FA-384C-85D3-48C639473A5E}" type="datetimeFigureOut">
              <a:rPr lang="en-US" smtClean="0"/>
              <a:t>4/21/25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93510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80692-16FA-384C-85D3-48C639473A5E}" type="datetimeFigureOut">
              <a:rPr lang="en-US" smtClean="0"/>
              <a:t>4/21/25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6774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889415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64717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D80692-16FA-384C-85D3-48C639473A5E}" type="datetimeFigureOut">
              <a:rPr lang="en-US" smtClean="0"/>
              <a:t>4/21/25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043EFF-FEFF-B04C-9C82-954A51E493FE}" type="slidenum">
              <a:rPr lang="en-US" smtClean="0"/>
              <a:t>‹#›</a:t>
            </a:fld>
            <a:endParaRPr lang="en-US"/>
          </a:p>
        </p:txBody>
      </p:sp>
    </p:spTree>
    <p:extLst>
      <p:ext uri="{BB962C8B-B14F-4D97-AF65-F5344CB8AC3E}">
        <p14:creationId xmlns:p14="http://schemas.microsoft.com/office/powerpoint/2010/main" val="3741137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DDC6F-B164-2F63-A5FA-3612C59D7577}"/>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85ADA4A4-47EA-E9DE-5D2E-7D4ECDD0C8E9}"/>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3184286-53E8-5EF2-44F0-15531C486E72}"/>
              </a:ext>
            </a:extLst>
          </p:cNvPr>
          <p:cNvSpPr/>
          <p:nvPr/>
        </p:nvSpPr>
        <p:spPr>
          <a:xfrm>
            <a:off x="56445" y="317819"/>
            <a:ext cx="6036585"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tx1"/>
                </a:solidFill>
                <a:latin typeface="Comic Sans MS" panose="030F0902030302020204" pitchFamily="66" charset="0"/>
                <a:cs typeface="Times New Roman" panose="02020603050405020304" pitchFamily="18" charset="0"/>
              </a:rPr>
              <a:t>University of </a:t>
            </a:r>
            <a:r>
              <a:rPr lang="en-US" sz="3200" dirty="0">
                <a:solidFill>
                  <a:srgbClr val="007B3B"/>
                </a:solidFill>
                <a:latin typeface="Comic Sans MS" panose="030F0902030302020204" pitchFamily="66" charset="0"/>
                <a:cs typeface="Times New Roman" panose="02020603050405020304" pitchFamily="18" charset="0"/>
              </a:rPr>
              <a:t>North Texas</a:t>
            </a:r>
          </a:p>
        </p:txBody>
      </p:sp>
      <p:cxnSp>
        <p:nvCxnSpPr>
          <p:cNvPr id="9" name="Straight Connector 8">
            <a:extLst>
              <a:ext uri="{FF2B5EF4-FFF2-40B4-BE49-F238E27FC236}">
                <a16:creationId xmlns:a16="http://schemas.microsoft.com/office/drawing/2014/main" id="{94884B66-7FD0-8735-A841-4AB743A05C2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3623604D-A470-41A0-95E3-9E75C184CCD6}"/>
              </a:ext>
            </a:extLst>
          </p:cNvPr>
          <p:cNvSpPr/>
          <p:nvPr/>
        </p:nvSpPr>
        <p:spPr>
          <a:xfrm>
            <a:off x="0" y="1565078"/>
            <a:ext cx="9143999" cy="12302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latin typeface="Comic Sans MS" panose="030F0902030302020204" pitchFamily="66" charset="0"/>
                <a:cs typeface="Times New Roman" panose="02020603050405020304" pitchFamily="18" charset="0"/>
              </a:rPr>
              <a:t>How To Write Papers</a:t>
            </a:r>
            <a:endParaRPr lang="en-US" sz="4000" b="1" dirty="0">
              <a:solidFill>
                <a:srgbClr val="007B3B"/>
              </a:solidFill>
              <a:latin typeface="Comic Sans MS" panose="030F0902030302020204" pitchFamily="66" charset="0"/>
              <a:cs typeface="Times New Roman" panose="02020603050405020304" pitchFamily="18" charset="0"/>
            </a:endParaRPr>
          </a:p>
        </p:txBody>
      </p:sp>
      <p:sp>
        <p:nvSpPr>
          <p:cNvPr id="11" name="Rectangle 10">
            <a:extLst>
              <a:ext uri="{FF2B5EF4-FFF2-40B4-BE49-F238E27FC236}">
                <a16:creationId xmlns:a16="http://schemas.microsoft.com/office/drawing/2014/main" id="{B42A104D-5C48-DE6B-1875-34BD9988D82B}"/>
              </a:ext>
            </a:extLst>
          </p:cNvPr>
          <p:cNvSpPr/>
          <p:nvPr/>
        </p:nvSpPr>
        <p:spPr>
          <a:xfrm>
            <a:off x="703102" y="3261480"/>
            <a:ext cx="7737793" cy="215718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omic Sans MS" panose="030F0902030302020204" pitchFamily="66" charset="0"/>
                <a:cs typeface="Times New Roman" panose="02020603050405020304" pitchFamily="18" charset="0"/>
              </a:rPr>
              <a:t>Heng Fan</a:t>
            </a:r>
            <a:r>
              <a:rPr lang="en-US" sz="2800" dirty="0">
                <a:solidFill>
                  <a:srgbClr val="007B3B"/>
                </a:solidFill>
                <a:latin typeface="Comic Sans MS" panose="030F0902030302020204" pitchFamily="66" charset="0"/>
                <a:cs typeface="Times New Roman" panose="02020603050405020304" pitchFamily="18" charset="0"/>
              </a:rPr>
              <a:t> </a:t>
            </a:r>
          </a:p>
          <a:p>
            <a:pPr algn="ctr"/>
            <a:r>
              <a:rPr lang="en-US" sz="2800" dirty="0">
                <a:solidFill>
                  <a:schemeClr val="tx1"/>
                </a:solidFill>
                <a:latin typeface="Comic Sans MS" panose="030F0902030302020204" pitchFamily="66" charset="0"/>
                <a:cs typeface="Times New Roman" panose="02020603050405020304" pitchFamily="18" charset="0"/>
              </a:rPr>
              <a:t>(</a:t>
            </a:r>
            <a:r>
              <a:rPr lang="en-US" sz="2400" dirty="0">
                <a:solidFill>
                  <a:schemeClr val="tx1"/>
                </a:solidFill>
                <a:latin typeface="Comic Sans MS" panose="030F0902030302020204" pitchFamily="66" charset="0"/>
                <a:cs typeface="Times New Roman" panose="02020603050405020304" pitchFamily="18" charset="0"/>
              </a:rPr>
              <a:t>some personal experiences</a:t>
            </a:r>
            <a:r>
              <a:rPr lang="en-US" sz="2800" dirty="0">
                <a:solidFill>
                  <a:schemeClr val="tx1"/>
                </a:solidFill>
                <a:latin typeface="Comic Sans MS" panose="030F0902030302020204" pitchFamily="66" charset="0"/>
                <a:cs typeface="Times New Roman" panose="02020603050405020304" pitchFamily="18" charset="0"/>
              </a:rPr>
              <a:t>)</a:t>
            </a:r>
          </a:p>
          <a:p>
            <a:pPr algn="ctr"/>
            <a:endParaRPr lang="en-US" sz="2800" dirty="0">
              <a:solidFill>
                <a:schemeClr val="tx1"/>
              </a:solidFill>
              <a:latin typeface="Comic Sans MS" panose="030F0902030302020204" pitchFamily="66" charset="0"/>
              <a:cs typeface="Times New Roman" panose="02020603050405020304" pitchFamily="18" charset="0"/>
            </a:endParaRPr>
          </a:p>
          <a:p>
            <a:pPr algn="ctr"/>
            <a:r>
              <a:rPr lang="en-US" sz="2800" dirty="0">
                <a:solidFill>
                  <a:schemeClr val="tx1"/>
                </a:solidFill>
                <a:latin typeface="Comic Sans MS" panose="030F0902030302020204" pitchFamily="66" charset="0"/>
                <a:cs typeface="Times New Roman" panose="02020603050405020304" pitchFamily="18" charset="0"/>
              </a:rPr>
              <a:t>April 21, 2025</a:t>
            </a:r>
          </a:p>
        </p:txBody>
      </p:sp>
      <p:sp>
        <p:nvSpPr>
          <p:cNvPr id="2" name="Rectangle 1">
            <a:extLst>
              <a:ext uri="{FF2B5EF4-FFF2-40B4-BE49-F238E27FC236}">
                <a16:creationId xmlns:a16="http://schemas.microsoft.com/office/drawing/2014/main" id="{7A937C26-CE48-062F-E127-B6DD5A19FFEF}"/>
              </a:ext>
            </a:extLst>
          </p:cNvPr>
          <p:cNvSpPr/>
          <p:nvPr/>
        </p:nvSpPr>
        <p:spPr>
          <a:xfrm>
            <a:off x="0" y="6353017"/>
            <a:ext cx="5391397" cy="3240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latin typeface="Comic Sans MS" panose="030F0902030302020204" pitchFamily="66" charset="0"/>
                <a:cs typeface="Times New Roman" panose="02020603050405020304" pitchFamily="18" charset="0"/>
              </a:rPr>
              <a:t>Partial content/material adapted from Z. Zhou in NJU.</a:t>
            </a:r>
            <a:endParaRPr lang="en-US" sz="1500" dirty="0">
              <a:solidFill>
                <a:srgbClr val="007B3B"/>
              </a:solidFill>
              <a:latin typeface="Comic Sans MS" panose="030F0902030302020204" pitchFamily="66" charset="0"/>
              <a:cs typeface="Times New Roman" panose="02020603050405020304" pitchFamily="18" charset="0"/>
            </a:endParaRPr>
          </a:p>
        </p:txBody>
      </p:sp>
      <p:pic>
        <p:nvPicPr>
          <p:cNvPr id="12" name="Picture 11" descr="A close-up of a logo&#10;&#10;AI-generated content may be incorrect.">
            <a:extLst>
              <a:ext uri="{FF2B5EF4-FFF2-40B4-BE49-F238E27FC236}">
                <a16:creationId xmlns:a16="http://schemas.microsoft.com/office/drawing/2014/main" id="{228E21AE-8624-DDBE-C0CB-4BC48C99A49E}"/>
              </a:ext>
            </a:extLst>
          </p:cNvPr>
          <p:cNvPicPr>
            <a:picLocks noChangeAspect="1"/>
          </p:cNvPicPr>
          <p:nvPr/>
        </p:nvPicPr>
        <p:blipFill>
          <a:blip r:embed="rId3"/>
          <a:stretch>
            <a:fillRect/>
          </a:stretch>
        </p:blipFill>
        <p:spPr>
          <a:xfrm>
            <a:off x="7179189" y="317819"/>
            <a:ext cx="1833551" cy="576259"/>
          </a:xfrm>
          <a:prstGeom prst="rect">
            <a:avLst/>
          </a:prstGeom>
        </p:spPr>
      </p:pic>
    </p:spTree>
    <p:extLst>
      <p:ext uri="{BB962C8B-B14F-4D97-AF65-F5344CB8AC3E}">
        <p14:creationId xmlns:p14="http://schemas.microsoft.com/office/powerpoint/2010/main" val="230245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67E2-04CC-8FCC-3777-5D632BAF934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9496A0-4A41-A246-1B8B-9A73CC35C386}"/>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2098166-BD2A-B2DD-00A8-D82D1180179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E0CA500-4DED-2968-E40C-C0356CDF5B3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BA30A657-C7CB-A74E-B19A-F12DDEEE796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BF3BBB8-9C64-1684-FD85-8556D29EDD02}"/>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D8223950-6EE4-075D-3FC8-56DC91E6D534}"/>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7EFBB1B-8620-29B6-2CF1-681627C5C53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t>
            </a:r>
            <a:r>
              <a:rPr lang="en-US" sz="1300" b="0" i="0" dirty="0">
                <a:solidFill>
                  <a:schemeClr val="accent5">
                    <a:lumMod val="60000"/>
                    <a:lumOff val="40000"/>
                  </a:schemeClr>
                </a:solidFill>
                <a:effectLst/>
                <a:latin typeface="Comic Sans MS" panose="030F0902030302020204" pitchFamily="66" charset="0"/>
              </a:rPr>
              <a:t>Addressing this, we introduce a novel Target-Aware Transformer for STVG (TA-STVG), which seeks to adaptively generate object queries via exploring target-specific cues from the given video-text pair, for improving STVG. </a:t>
            </a:r>
            <a:r>
              <a:rPr lang="en-US" sz="1300" b="0" i="0" dirty="0">
                <a:solidFill>
                  <a:schemeClr val="bg1">
                    <a:lumMod val="85000"/>
                  </a:schemeClr>
                </a:solidFill>
                <a:effectLst/>
                <a:latin typeface="Comic Sans MS" panose="030F0902030302020204" pitchFamily="66" charset="0"/>
              </a:rPr>
              <a:t>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DCDBCD21-2C61-5111-2804-D2FFF015FC5E}"/>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ADD2312F-2279-7415-DD4C-673B1D42764F}"/>
              </a:ext>
            </a:extLst>
          </p:cNvPr>
          <p:cNvSpPr/>
          <p:nvPr/>
        </p:nvSpPr>
        <p:spPr>
          <a:xfrm>
            <a:off x="1131805" y="259009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tells the reviewers what your method is roughly about (usually 1-2 sentences).</a:t>
            </a:r>
          </a:p>
        </p:txBody>
      </p:sp>
    </p:spTree>
    <p:extLst>
      <p:ext uri="{BB962C8B-B14F-4D97-AF65-F5344CB8AC3E}">
        <p14:creationId xmlns:p14="http://schemas.microsoft.com/office/powerpoint/2010/main" val="3156447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AFB34-4A9B-41C6-0BC0-B41FEBF778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08F337-7C00-A63D-9059-9EE7E5312FA9}"/>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263E285-5A69-AFF7-FEA6-6271A37375E7}"/>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F65728D-F00F-735C-869C-78BC9C9760A7}"/>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4F5F5954-1F61-2F94-D7FD-CDE89EBB0B9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66C8C29-5B9B-FBC1-2D73-8635A0495DB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7CDEC397-DD27-9265-FECF-DAA7E77C4906}"/>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B9A0224-62DD-5D9A-F75A-5295780A23E3}"/>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a:t>
            </a:r>
            <a:r>
              <a:rPr lang="en-US" sz="1300" b="0" i="0" dirty="0">
                <a:solidFill>
                  <a:srgbClr val="00B050"/>
                </a:solidFill>
                <a:effectLst/>
                <a:latin typeface="Comic Sans MS" panose="030F0902030302020204" pitchFamily="66" charset="0"/>
              </a:rPr>
              <a:t>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a:t>
            </a:r>
            <a:r>
              <a:rPr lang="en-US" sz="1300" b="0" i="0" dirty="0">
                <a:solidFill>
                  <a:schemeClr val="bg1">
                    <a:lumMod val="85000"/>
                  </a:schemeClr>
                </a:solidFill>
                <a:effectLst/>
                <a:latin typeface="Comic Sans MS" panose="030F0902030302020204" pitchFamily="66" charset="0"/>
              </a:rPr>
              <a:t>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48078EC5-2CBF-0ED7-17A7-F5ADAA392C2B}"/>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F096FD39-FA39-AAF5-3AE6-0AC1F22045F5}"/>
              </a:ext>
            </a:extLst>
          </p:cNvPr>
          <p:cNvSpPr/>
          <p:nvPr/>
        </p:nvSpPr>
        <p:spPr>
          <a:xfrm>
            <a:off x="1175873" y="2881243"/>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tells the reviewers what features/keys of your method is (e.g., your proposal modules/strategies/…, usually 2-4 sentences)</a:t>
            </a:r>
          </a:p>
        </p:txBody>
      </p:sp>
    </p:spTree>
    <p:extLst>
      <p:ext uri="{BB962C8B-B14F-4D97-AF65-F5344CB8AC3E}">
        <p14:creationId xmlns:p14="http://schemas.microsoft.com/office/powerpoint/2010/main" val="399762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A5BE5-D270-2091-2AA9-1FDA60344D9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9135B0A-3218-9989-F714-89ED17ACE99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4AAD0B65-A431-23C6-ADE1-9DC07A3CBA83}"/>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F32F99B-783A-DF35-B1CF-CF2FEF3272E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C6C622E-C22E-EB7D-B415-FD31355C8E9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85C2EFF-C392-5393-F1DE-AB26F88ECD63}"/>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E991C9D7-DC25-BA5B-EDEE-7EC863219B79}"/>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55ABE52B-1B7C-92DB-78C6-2E526533D31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a:t>
            </a:r>
            <a:r>
              <a:rPr lang="en-US" sz="1300" b="0" i="0" dirty="0">
                <a:solidFill>
                  <a:srgbClr val="3761FF"/>
                </a:solidFill>
                <a:effectLst/>
                <a:latin typeface="Comic Sans MS" panose="030F0902030302020204" pitchFamily="66" charset="0"/>
              </a:rPr>
              <a:t>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a:t>
            </a:r>
            <a:r>
              <a:rPr lang="en-US" sz="1300" b="0" i="0" dirty="0">
                <a:solidFill>
                  <a:schemeClr val="bg1">
                    <a:lumMod val="85000"/>
                  </a:schemeClr>
                </a:solidFill>
                <a:effectLst/>
                <a:latin typeface="Comic Sans MS" panose="030F0902030302020204" pitchFamily="66" charset="0"/>
              </a:rPr>
              <a:t>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C8192B12-C2FA-F296-28EA-BCE7FAD8AFD0}"/>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AD49FA9C-4830-DB3B-674D-50C1A8A0BFC3}"/>
              </a:ext>
            </a:extLst>
          </p:cNvPr>
          <p:cNvSpPr/>
          <p:nvPr/>
        </p:nvSpPr>
        <p:spPr>
          <a:xfrm>
            <a:off x="1153839" y="3827240"/>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I usually add this part to emphasize that the importance/advantage of my method – telling reviewers what I can address (for improvements)</a:t>
            </a:r>
          </a:p>
        </p:txBody>
      </p:sp>
    </p:spTree>
    <p:extLst>
      <p:ext uri="{BB962C8B-B14F-4D97-AF65-F5344CB8AC3E}">
        <p14:creationId xmlns:p14="http://schemas.microsoft.com/office/powerpoint/2010/main" val="1706828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7F41B-B147-1CA6-9BB4-D63024D572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430BA5E-D587-CCDE-E68A-FFD7DAE8D5E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ABB03D7-AF5D-F166-8CFF-B9E268C55DE7}"/>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97CB445-4898-26CC-7D8C-717774C22DF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46F7BAB-709A-0F33-E0F0-A01538DC3CE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4F1C94C-20FE-E4F8-53DA-4D901C85ED5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2CF6EB1E-6394-33F5-67B8-60E70ECBE16F}"/>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715B4373-B1C6-47DB-6604-24C6624BA091}"/>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a:t>
            </a:r>
            <a:r>
              <a:rPr lang="en-US" sz="1300" b="0" i="0" dirty="0">
                <a:solidFill>
                  <a:srgbClr val="00B0F0"/>
                </a:solidFill>
                <a:effectLst/>
                <a:latin typeface="Comic Sans MS" panose="030F0902030302020204" pitchFamily="66" charset="0"/>
              </a:rPr>
              <a:t>In our experiments on three benchmarks, TA-STVG achieves state-of-the-art performance and significantly outperforms the baseline, validating its efficacy.</a:t>
            </a:r>
            <a:endParaRPr lang="en-US" sz="1300" dirty="0">
              <a:solidFill>
                <a:srgbClr val="00B0F0"/>
              </a:solidFill>
              <a:latin typeface="Comic Sans MS" panose="030F0902030302020204" pitchFamily="66" charset="0"/>
            </a:endParaRPr>
          </a:p>
        </p:txBody>
      </p:sp>
      <p:sp>
        <p:nvSpPr>
          <p:cNvPr id="15" name="TextBox 14">
            <a:extLst>
              <a:ext uri="{FF2B5EF4-FFF2-40B4-BE49-F238E27FC236}">
                <a16:creationId xmlns:a16="http://schemas.microsoft.com/office/drawing/2014/main" id="{5FFCAD77-BE00-DCC6-263A-71CF7B619BEE}"/>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9EFB34AF-EA7F-C0F8-AE55-1AD28211BF9E}"/>
              </a:ext>
            </a:extLst>
          </p:cNvPr>
          <p:cNvSpPr/>
          <p:nvPr/>
        </p:nvSpPr>
        <p:spPr>
          <a:xfrm>
            <a:off x="1153839" y="461791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Summarize the experiments (sometimes you can put some numbers here to highlight your method, i.e., setting a new record by achieving 0.76 SUC score, etc)</a:t>
            </a:r>
          </a:p>
        </p:txBody>
      </p:sp>
    </p:spTree>
    <p:extLst>
      <p:ext uri="{BB962C8B-B14F-4D97-AF65-F5344CB8AC3E}">
        <p14:creationId xmlns:p14="http://schemas.microsoft.com/office/powerpoint/2010/main" val="1112274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2E637-7241-7176-21EE-9C09CA037C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01EA04-B2CD-206D-A7B6-64960560B6DB}"/>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4315A3A-B1AC-AC8C-5BA2-FD4DAF7CE4D5}"/>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FF75613-6BC6-24D1-4912-8DA7C36B8C37}"/>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CD8555EC-FF1E-15DE-C8C6-AC11B6199A9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E94163F-034F-2BDA-C11B-4116926D1F9F}"/>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588571A5-8649-610E-7471-8A8870D71F97}"/>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8" name="Rounded Rectangle 7">
            <a:extLst>
              <a:ext uri="{FF2B5EF4-FFF2-40B4-BE49-F238E27FC236}">
                <a16:creationId xmlns:a16="http://schemas.microsoft.com/office/drawing/2014/main" id="{B0165435-9634-DDC4-D879-4EC1864F6706}"/>
              </a:ext>
            </a:extLst>
          </p:cNvPr>
          <p:cNvSpPr/>
          <p:nvPr/>
        </p:nvSpPr>
        <p:spPr>
          <a:xfrm>
            <a:off x="1243377" y="5075941"/>
            <a:ext cx="7044096" cy="148186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1: </a:t>
            </a:r>
            <a:r>
              <a:rPr lang="en-US" sz="1500" dirty="0">
                <a:solidFill>
                  <a:srgbClr val="7030A0"/>
                </a:solidFill>
                <a:latin typeface="Comic Sans MS" panose="030F0902030302020204" pitchFamily="66" charset="0"/>
              </a:rPr>
              <a:t>My abstract is usually a little long (I prefer detailing the problem to solve). If you want your abstract shorter, you may simply your answers to start from answering Q2.</a:t>
            </a:r>
          </a:p>
          <a:p>
            <a:r>
              <a:rPr lang="en-US" sz="1500" b="1" dirty="0">
                <a:solidFill>
                  <a:srgbClr val="7030A0"/>
                </a:solidFill>
                <a:latin typeface="Comic Sans MS" panose="030F0902030302020204" pitchFamily="66" charset="0"/>
              </a:rPr>
              <a:t>Note 2: </a:t>
            </a:r>
            <a:r>
              <a:rPr lang="en-US" sz="1500" dirty="0">
                <a:solidFill>
                  <a:srgbClr val="7030A0"/>
                </a:solidFill>
                <a:latin typeface="Comic Sans MS" panose="030F0902030302020204" pitchFamily="66" charset="0"/>
              </a:rPr>
              <a:t>The organization of answers to different questions are different (needing adaption for different papers)</a:t>
            </a:r>
          </a:p>
        </p:txBody>
      </p:sp>
    </p:spTree>
    <p:extLst>
      <p:ext uri="{BB962C8B-B14F-4D97-AF65-F5344CB8AC3E}">
        <p14:creationId xmlns:p14="http://schemas.microsoft.com/office/powerpoint/2010/main" val="326125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1043E-1D96-32DB-93D9-375FE47830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2C0D67-F6FF-4805-02C1-A54F1D364CDC}"/>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BF6DC47-96E1-5B61-EEA6-F3B3689F1C46}"/>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7A2BD37-6810-4BB8-78E0-F0D4B6D9C87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D1DAAB46-2598-3B5F-332E-EDE53446595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E1106C0-23F2-9F75-F3E1-EC438D563D67}"/>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1B0B9F0D-A292-AB56-12A4-74F9350953DD}"/>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8" name="Rounded Rectangle 7">
            <a:extLst>
              <a:ext uri="{FF2B5EF4-FFF2-40B4-BE49-F238E27FC236}">
                <a16:creationId xmlns:a16="http://schemas.microsoft.com/office/drawing/2014/main" id="{EB4C367F-D7A3-94CF-8919-60ED80F92E03}"/>
              </a:ext>
            </a:extLst>
          </p:cNvPr>
          <p:cNvSpPr/>
          <p:nvPr/>
        </p:nvSpPr>
        <p:spPr>
          <a:xfrm>
            <a:off x="1243377" y="5075941"/>
            <a:ext cx="7044096" cy="148186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3: </a:t>
            </a:r>
            <a:r>
              <a:rPr lang="en-US" sz="1500" dirty="0">
                <a:solidFill>
                  <a:srgbClr val="7030A0"/>
                </a:solidFill>
                <a:latin typeface="Comic Sans MS" panose="030F0902030302020204" pitchFamily="66" charset="0"/>
              </a:rPr>
              <a:t>Abstract is the </a:t>
            </a:r>
            <a:r>
              <a:rPr lang="en-US" sz="1500" dirty="0">
                <a:solidFill>
                  <a:srgbClr val="FF0000"/>
                </a:solidFill>
                <a:latin typeface="Comic Sans MS" panose="030F0902030302020204" pitchFamily="66" charset="0"/>
              </a:rPr>
              <a:t>most important</a:t>
            </a:r>
            <a:r>
              <a:rPr lang="en-US" sz="1500" dirty="0">
                <a:solidFill>
                  <a:srgbClr val="7030A0"/>
                </a:solidFill>
                <a:latin typeface="Comic Sans MS" panose="030F0902030302020204" pitchFamily="66" charset="0"/>
              </a:rPr>
              <a:t> part of your paper. You need to spend a lot of time on this part (</a:t>
            </a:r>
            <a:r>
              <a:rPr lang="en-US" sz="1500" dirty="0">
                <a:solidFill>
                  <a:srgbClr val="FF0000"/>
                </a:solidFill>
                <a:latin typeface="Comic Sans MS" panose="030F0902030302020204" pitchFamily="66" charset="0"/>
              </a:rPr>
              <a:t>iterative revisions/refinements</a:t>
            </a:r>
            <a:r>
              <a:rPr lang="en-US" sz="1500" dirty="0">
                <a:solidFill>
                  <a:srgbClr val="7030A0"/>
                </a:solidFill>
                <a:latin typeface="Comic Sans MS" panose="030F0902030302020204" pitchFamily="66" charset="0"/>
              </a:rPr>
              <a:t>).</a:t>
            </a:r>
          </a:p>
          <a:p>
            <a:pPr>
              <a:spcAft>
                <a:spcPts val="600"/>
              </a:spcAft>
            </a:pPr>
            <a:r>
              <a:rPr lang="en-US" sz="1500" dirty="0">
                <a:solidFill>
                  <a:srgbClr val="7030A0"/>
                </a:solidFill>
                <a:latin typeface="Comic Sans MS" panose="030F0902030302020204" pitchFamily="66" charset="0"/>
              </a:rPr>
              <a:t>I usually complete abstract in the very beginning (some may leave it in the end), because writing abstract is a </a:t>
            </a:r>
            <a:r>
              <a:rPr lang="en-US" sz="1500" dirty="0">
                <a:solidFill>
                  <a:srgbClr val="FF0000"/>
                </a:solidFill>
                <a:latin typeface="Comic Sans MS" panose="030F0902030302020204" pitchFamily="66" charset="0"/>
              </a:rPr>
              <a:t>thinking process of organizing the whole story </a:t>
            </a:r>
            <a:r>
              <a:rPr lang="en-US" sz="1500" dirty="0">
                <a:solidFill>
                  <a:srgbClr val="7030A0"/>
                </a:solidFill>
                <a:latin typeface="Comic Sans MS" panose="030F0902030302020204" pitchFamily="66" charset="0"/>
              </a:rPr>
              <a:t>and</a:t>
            </a:r>
            <a:r>
              <a:rPr lang="en-US" sz="1500" dirty="0">
                <a:solidFill>
                  <a:schemeClr val="tx1"/>
                </a:solidFill>
                <a:latin typeface="Comic Sans MS" panose="030F0902030302020204" pitchFamily="66" charset="0"/>
              </a:rPr>
              <a:t> </a:t>
            </a:r>
            <a:r>
              <a:rPr lang="en-US" sz="1500" dirty="0">
                <a:solidFill>
                  <a:srgbClr val="FF0000"/>
                </a:solidFill>
                <a:latin typeface="Comic Sans MS" panose="030F0902030302020204" pitchFamily="66" charset="0"/>
              </a:rPr>
              <a:t>helps the writing of subsequent sections.</a:t>
            </a:r>
          </a:p>
        </p:txBody>
      </p:sp>
    </p:spTree>
    <p:extLst>
      <p:ext uri="{BB962C8B-B14F-4D97-AF65-F5344CB8AC3E}">
        <p14:creationId xmlns:p14="http://schemas.microsoft.com/office/powerpoint/2010/main" val="3819119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639E-78F4-50C8-86EF-33FBC08881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8AC2D87-8B41-6ABC-6019-A76C98E1767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98A41E6-71D3-8358-03AF-D36EED59CB7C}"/>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C90E54D-CCF6-DAD9-F241-058A5AE9408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F404D22-A608-63F1-B0D6-F8FA5C367C1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8470182-0527-45EB-483E-CCF44CEF4D0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A3261A5A-8F35-4805-8077-3E51CE54DDC1}"/>
              </a:ext>
            </a:extLst>
          </p:cNvPr>
          <p:cNvSpPr/>
          <p:nvPr/>
        </p:nvSpPr>
        <p:spPr>
          <a:xfrm>
            <a:off x="744583" y="1601116"/>
            <a:ext cx="8138160" cy="42183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Problem X is important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and your proposed 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Features/keys and advantages of 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Results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 of contributions</a:t>
            </a:r>
          </a:p>
        </p:txBody>
      </p:sp>
    </p:spTree>
    <p:extLst>
      <p:ext uri="{BB962C8B-B14F-4D97-AF65-F5344CB8AC3E}">
        <p14:creationId xmlns:p14="http://schemas.microsoft.com/office/powerpoint/2010/main" val="17456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62C7-C881-6AD8-7684-122D9617EA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3397BD-9B06-4572-9052-019997E127D8}"/>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0F02096-6995-50A8-4CA3-368560071DE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7E95085-79B7-A2D4-AECD-A149CB355F3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300C39E-DF72-E09B-BE66-AC07F5B6A24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11BEF3B-FA58-4F1E-8DD4-FF200587FAC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C2F02BD1-578A-F401-7AB9-A8302055029E}"/>
              </a:ext>
            </a:extLst>
          </p:cNvPr>
          <p:cNvSpPr/>
          <p:nvPr/>
        </p:nvSpPr>
        <p:spPr>
          <a:xfrm>
            <a:off x="744583" y="1601116"/>
            <a:ext cx="8138160" cy="2879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Problem X is important</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X is; what X is used for; why do we study X</a:t>
            </a:r>
          </a:p>
          <a:p>
            <a:pPr marL="1257300" lvl="2" indent="-342900">
              <a:lnSpc>
                <a:spcPct val="135000"/>
              </a:lnSpc>
              <a:buFont typeface="Wingdings" pitchFamily="2" charset="2"/>
              <a:buChar char="v"/>
            </a:pPr>
            <a:r>
              <a:rPr lang="en-US" altLang="zh-CN" sz="2000" dirty="0">
                <a:solidFill>
                  <a:srgbClr val="C00000"/>
                </a:solidFill>
                <a:latin typeface="Comic Sans MS" panose="030F0902030302020204" pitchFamily="66" charset="0"/>
              </a:rPr>
              <a:t>one paragraph</a:t>
            </a:r>
          </a:p>
        </p:txBody>
      </p:sp>
      <p:pic>
        <p:nvPicPr>
          <p:cNvPr id="3" name="Picture 2">
            <a:extLst>
              <a:ext uri="{FF2B5EF4-FFF2-40B4-BE49-F238E27FC236}">
                <a16:creationId xmlns:a16="http://schemas.microsoft.com/office/drawing/2014/main" id="{6782FAE9-0665-CBBC-9606-33FC6CFCCB4E}"/>
              </a:ext>
            </a:extLst>
          </p:cNvPr>
          <p:cNvPicPr>
            <a:picLocks noChangeAspect="1"/>
          </p:cNvPicPr>
          <p:nvPr/>
        </p:nvPicPr>
        <p:blipFill>
          <a:blip r:embed="rId3"/>
          <a:stretch>
            <a:fillRect/>
          </a:stretch>
        </p:blipFill>
        <p:spPr>
          <a:xfrm>
            <a:off x="388837" y="4547241"/>
            <a:ext cx="8366324" cy="1452673"/>
          </a:xfrm>
          <a:prstGeom prst="rect">
            <a:avLst/>
          </a:prstGeom>
        </p:spPr>
      </p:pic>
    </p:spTree>
    <p:extLst>
      <p:ext uri="{BB962C8B-B14F-4D97-AF65-F5344CB8AC3E}">
        <p14:creationId xmlns:p14="http://schemas.microsoft.com/office/powerpoint/2010/main" val="426030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9C72-013B-8CD0-B9D5-817F2060BBB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658328-014D-0EA0-455E-6BC2D9785CE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3E248DA-EDC2-70BB-F981-64045A75BE9E}"/>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2FD7D68-C3B9-5CA9-9ED8-3F44C386D3D9}"/>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9FC6B678-AF26-ECB2-89F3-4F381F522C98}"/>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B0410A0-C38F-D525-BC0A-1E4408A26FE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3EF3D52B-DF76-ECDA-0EF8-6168DAC33F0E}"/>
              </a:ext>
            </a:extLst>
          </p:cNvPr>
          <p:cNvSpPr/>
          <p:nvPr/>
        </p:nvSpPr>
        <p:spPr>
          <a:xfrm>
            <a:off x="744583" y="1601115"/>
            <a:ext cx="8138160" cy="496360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Introduce </a:t>
            </a:r>
            <a:r>
              <a:rPr lang="en-US" altLang="zh-CN" sz="1700" dirty="0">
                <a:solidFill>
                  <a:srgbClr val="C00000"/>
                </a:solidFill>
                <a:latin typeface="Comic Sans MS" panose="030F0902030302020204" pitchFamily="66" charset="0"/>
              </a:rPr>
              <a:t>what other works are about</a:t>
            </a:r>
            <a:r>
              <a:rPr lang="en-US" altLang="zh-CN" sz="1700" dirty="0">
                <a:solidFill>
                  <a:schemeClr val="tx1"/>
                </a:solidFill>
                <a:latin typeface="Comic Sans MS" panose="030F0902030302020204" pitchFamily="66" charset="0"/>
              </a:rPr>
              <a:t>; what are their </a:t>
            </a:r>
            <a:r>
              <a:rPr lang="en-US" altLang="zh-CN" sz="1700" dirty="0">
                <a:solidFill>
                  <a:srgbClr val="C00000"/>
                </a:solidFill>
                <a:latin typeface="Comic Sans MS" panose="030F0902030302020204" pitchFamily="66" charset="0"/>
              </a:rPr>
              <a:t>limitations</a:t>
            </a:r>
            <a:r>
              <a:rPr lang="en-US" altLang="zh-CN" sz="1700" dirty="0">
                <a:solidFill>
                  <a:schemeClr val="tx1"/>
                </a:solidFill>
                <a:latin typeface="Comic Sans MS" panose="030F0902030302020204" pitchFamily="66" charset="0"/>
              </a:rPr>
              <a:t> and </a:t>
            </a:r>
            <a:r>
              <a:rPr lang="en-US" altLang="zh-CN" sz="1700" dirty="0">
                <a:solidFill>
                  <a:srgbClr val="C00000"/>
                </a:solidFill>
                <a:latin typeface="Comic Sans MS" panose="030F0902030302020204" pitchFamily="66" charset="0"/>
              </a:rPr>
              <a:t>why they are limited</a:t>
            </a:r>
            <a:r>
              <a:rPr lang="en-US" altLang="zh-CN" sz="1700" dirty="0">
                <a:solidFill>
                  <a:schemeClr val="tx1"/>
                </a:solidFill>
                <a:latin typeface="Comic Sans MS" panose="030F0902030302020204" pitchFamily="66" charset="0"/>
              </a:rPr>
              <a:t>; what are the </a:t>
            </a:r>
            <a:r>
              <a:rPr lang="en-US" altLang="zh-CN" sz="1700" dirty="0">
                <a:solidFill>
                  <a:srgbClr val="C00000"/>
                </a:solidFill>
                <a:latin typeface="Comic Sans MS" panose="030F0902030302020204" pitchFamily="66" charset="0"/>
              </a:rPr>
              <a:t>consequences due to limitations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There might be a lot of prior works. In introduction, you only need to list the </a:t>
            </a:r>
            <a:r>
              <a:rPr lang="en-US" altLang="zh-CN" sz="1700" dirty="0">
                <a:solidFill>
                  <a:srgbClr val="C00000"/>
                </a:solidFill>
                <a:latin typeface="Comic Sans MS" panose="030F0902030302020204" pitchFamily="66" charset="0"/>
              </a:rPr>
              <a:t>very relevant ones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When discussion the limitations, the limitations must be </a:t>
            </a:r>
            <a:r>
              <a:rPr lang="en-US" altLang="zh-CN" sz="1700" dirty="0">
                <a:solidFill>
                  <a:srgbClr val="C00000"/>
                </a:solidFill>
                <a:latin typeface="Comic Sans MS" panose="030F0902030302020204" pitchFamily="66" charset="0"/>
              </a:rPr>
              <a:t>related to what you will address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 little longer maybe – L+)</a:t>
            </a:r>
          </a:p>
        </p:txBody>
      </p:sp>
    </p:spTree>
    <p:extLst>
      <p:ext uri="{BB962C8B-B14F-4D97-AF65-F5344CB8AC3E}">
        <p14:creationId xmlns:p14="http://schemas.microsoft.com/office/powerpoint/2010/main" val="388667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CA439-3306-92B2-2514-939D42DB93E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EEA406-9B81-B925-3643-5FC1194CB81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7A803638-9379-2593-86F2-212B9960919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CEF915E-5DE6-D3EC-F217-B1204158B0B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029B1BB-E545-BF98-2292-12006511E07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A761CB-091A-8604-7787-1FB51B27BEDB}"/>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D9A33C63-F526-E27B-29E6-E538DCEDC6D1}"/>
              </a:ext>
            </a:extLst>
          </p:cNvPr>
          <p:cNvSpPr/>
          <p:nvPr/>
        </p:nvSpPr>
        <p:spPr>
          <a:xfrm>
            <a:off x="744583" y="1601116"/>
            <a:ext cx="8138160" cy="387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other works are about; what are their limitations and why they are limited</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There might be a lot of prior works. In introduction, you only need to list the very relevant ones</a:t>
            </a:r>
          </a:p>
        </p:txBody>
      </p:sp>
      <p:pic>
        <p:nvPicPr>
          <p:cNvPr id="8" name="Picture 7">
            <a:extLst>
              <a:ext uri="{FF2B5EF4-FFF2-40B4-BE49-F238E27FC236}">
                <a16:creationId xmlns:a16="http://schemas.microsoft.com/office/drawing/2014/main" id="{D9CFD320-A8E6-9462-6E10-7330CE1C9685}"/>
              </a:ext>
            </a:extLst>
          </p:cNvPr>
          <p:cNvPicPr>
            <a:picLocks noChangeAspect="1"/>
          </p:cNvPicPr>
          <p:nvPr/>
        </p:nvPicPr>
        <p:blipFill>
          <a:blip r:embed="rId3"/>
          <a:stretch>
            <a:fillRect/>
          </a:stretch>
        </p:blipFill>
        <p:spPr>
          <a:xfrm>
            <a:off x="903839" y="3859785"/>
            <a:ext cx="7819648" cy="2632825"/>
          </a:xfrm>
          <a:prstGeom prst="rect">
            <a:avLst/>
          </a:prstGeom>
        </p:spPr>
      </p:pic>
      <p:cxnSp>
        <p:nvCxnSpPr>
          <p:cNvPr id="10" name="Straight Connector 9">
            <a:extLst>
              <a:ext uri="{FF2B5EF4-FFF2-40B4-BE49-F238E27FC236}">
                <a16:creationId xmlns:a16="http://schemas.microsoft.com/office/drawing/2014/main" id="{ACEF30E2-0FA9-A6FF-236C-A7FF243499F7}"/>
              </a:ext>
            </a:extLst>
          </p:cNvPr>
          <p:cNvCxnSpPr/>
          <p:nvPr/>
        </p:nvCxnSpPr>
        <p:spPr>
          <a:xfrm>
            <a:off x="8404167" y="5394960"/>
            <a:ext cx="27432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E2BE6DA-4664-AC6C-6A99-A75097EEDECA}"/>
              </a:ext>
            </a:extLst>
          </p:cNvPr>
          <p:cNvCxnSpPr>
            <a:cxnSpLocks/>
          </p:cNvCxnSpPr>
          <p:nvPr/>
        </p:nvCxnSpPr>
        <p:spPr>
          <a:xfrm>
            <a:off x="903839" y="5611090"/>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BB451C-FB9A-3C92-F9CB-A37D4FEECB6D}"/>
              </a:ext>
            </a:extLst>
          </p:cNvPr>
          <p:cNvCxnSpPr>
            <a:cxnSpLocks/>
          </p:cNvCxnSpPr>
          <p:nvPr/>
        </p:nvCxnSpPr>
        <p:spPr>
          <a:xfrm>
            <a:off x="915587" y="5833180"/>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72245B8-E360-BF82-9974-042C96890273}"/>
              </a:ext>
            </a:extLst>
          </p:cNvPr>
          <p:cNvCxnSpPr>
            <a:cxnSpLocks/>
          </p:cNvCxnSpPr>
          <p:nvPr/>
        </p:nvCxnSpPr>
        <p:spPr>
          <a:xfrm>
            <a:off x="932213" y="6049311"/>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9EA9FA2-0069-5600-D620-8F05AF4B8224}"/>
              </a:ext>
            </a:extLst>
          </p:cNvPr>
          <p:cNvCxnSpPr>
            <a:cxnSpLocks/>
          </p:cNvCxnSpPr>
          <p:nvPr/>
        </p:nvCxnSpPr>
        <p:spPr>
          <a:xfrm>
            <a:off x="948839" y="6492610"/>
            <a:ext cx="731520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7BF-92C1-C648-0A49-7B4805049344}"/>
              </a:ext>
            </a:extLst>
          </p:cNvPr>
          <p:cNvCxnSpPr>
            <a:cxnSpLocks/>
          </p:cNvCxnSpPr>
          <p:nvPr/>
        </p:nvCxnSpPr>
        <p:spPr>
          <a:xfrm>
            <a:off x="948839" y="6273246"/>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52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3AED-B8AA-DB93-B826-DEEF2980E1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29AA679-0768-8DE8-7AF3-E4616C1FC3A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72B5DEE6-5DE4-17F5-947F-046B2F9E127E}"/>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FB0770EF-C7CF-A3C3-7D83-BFE5ABB268F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E839CDF-724C-04AA-B40B-BCCBD66D2EF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In the </a:t>
            </a:r>
            <a:r>
              <a:rPr lang="en-US" sz="3600" dirty="0" err="1">
                <a:solidFill>
                  <a:schemeClr val="tx1"/>
                </a:solidFill>
                <a:latin typeface="Comic Sans MS" panose="030F0902030302020204" pitchFamily="66" charset="0"/>
              </a:rPr>
              <a:t>Begining</a:t>
            </a:r>
            <a:endParaRPr lang="en-US" sz="3600" dirty="0">
              <a:solidFill>
                <a:srgbClr val="007B3B"/>
              </a:solidFill>
              <a:latin typeface="Comic Sans MS" panose="030F0902030302020204" pitchFamily="66" charset="0"/>
            </a:endParaRPr>
          </a:p>
        </p:txBody>
      </p:sp>
      <p:sp>
        <p:nvSpPr>
          <p:cNvPr id="10" name="Rectangle 9">
            <a:extLst>
              <a:ext uri="{FF2B5EF4-FFF2-40B4-BE49-F238E27FC236}">
                <a16:creationId xmlns:a16="http://schemas.microsoft.com/office/drawing/2014/main" id="{368A88F6-C62D-621A-D6B9-B1584127B840}"/>
              </a:ext>
            </a:extLst>
          </p:cNvPr>
          <p:cNvSpPr/>
          <p:nvPr/>
        </p:nvSpPr>
        <p:spPr>
          <a:xfrm>
            <a:off x="330975" y="1455798"/>
            <a:ext cx="4827501" cy="12644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dirty="0">
                <a:solidFill>
                  <a:srgbClr val="C00000"/>
                </a:solidFill>
                <a:latin typeface="Comic Sans MS" panose="030F0902030302020204" pitchFamily="66" charset="0"/>
              </a:rPr>
              <a:t>You all are excellent students!</a:t>
            </a:r>
          </a:p>
        </p:txBody>
      </p:sp>
      <p:pic>
        <p:nvPicPr>
          <p:cNvPr id="3074" name="Picture 2" descr="2,800+ Good Job Emoji Stock Illustrations, Royalty-Free Vector Graphics &amp;  Clip Art - iStock">
            <a:extLst>
              <a:ext uri="{FF2B5EF4-FFF2-40B4-BE49-F238E27FC236}">
                <a16:creationId xmlns:a16="http://schemas.microsoft.com/office/drawing/2014/main" id="{C699A3B1-B562-32F2-4C58-BECD4285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580" y="2063345"/>
            <a:ext cx="5560620" cy="393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E4940-AC6A-5D22-129F-AF11DFB3B2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284FCD-82CB-431D-FC60-D11E9DB99458}"/>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E49BCB86-0B47-5102-D718-4F92E1568F92}"/>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9BEA33C-635B-CEF6-2892-472A4E869423}"/>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05DC5CC-49E0-67D5-6E67-E525EC78C53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A233E2B-8F54-2E43-1DBF-4988A251B04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8A03CE38-7609-04C2-A6C8-5FFA769693B2}"/>
              </a:ext>
            </a:extLst>
          </p:cNvPr>
          <p:cNvSpPr/>
          <p:nvPr/>
        </p:nvSpPr>
        <p:spPr>
          <a:xfrm>
            <a:off x="744583" y="1601116"/>
            <a:ext cx="8138160" cy="387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other works are about; what are their limitations and why they are limited</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There might be a lot of prior works. In introduction, you only need to list the very relevant ones</a:t>
            </a:r>
          </a:p>
        </p:txBody>
      </p:sp>
      <p:pic>
        <p:nvPicPr>
          <p:cNvPr id="3" name="Picture 2">
            <a:extLst>
              <a:ext uri="{FF2B5EF4-FFF2-40B4-BE49-F238E27FC236}">
                <a16:creationId xmlns:a16="http://schemas.microsoft.com/office/drawing/2014/main" id="{DB015D67-CBAC-6B2B-B7E0-0D215446E785}"/>
              </a:ext>
            </a:extLst>
          </p:cNvPr>
          <p:cNvPicPr>
            <a:picLocks noChangeAspect="1"/>
          </p:cNvPicPr>
          <p:nvPr/>
        </p:nvPicPr>
        <p:blipFill>
          <a:blip r:embed="rId3"/>
          <a:srcRect l="38139"/>
          <a:stretch/>
        </p:blipFill>
        <p:spPr>
          <a:xfrm>
            <a:off x="165433" y="3772580"/>
            <a:ext cx="3917823" cy="2132369"/>
          </a:xfrm>
          <a:prstGeom prst="rect">
            <a:avLst/>
          </a:prstGeom>
        </p:spPr>
      </p:pic>
      <p:pic>
        <p:nvPicPr>
          <p:cNvPr id="12" name="Picture 11">
            <a:extLst>
              <a:ext uri="{FF2B5EF4-FFF2-40B4-BE49-F238E27FC236}">
                <a16:creationId xmlns:a16="http://schemas.microsoft.com/office/drawing/2014/main" id="{43E5CEDC-457F-3B56-EC14-AAD7C47CB0F4}"/>
              </a:ext>
            </a:extLst>
          </p:cNvPr>
          <p:cNvPicPr>
            <a:picLocks noChangeAspect="1"/>
          </p:cNvPicPr>
          <p:nvPr/>
        </p:nvPicPr>
        <p:blipFill>
          <a:blip r:embed="rId4"/>
          <a:stretch>
            <a:fillRect/>
          </a:stretch>
        </p:blipFill>
        <p:spPr>
          <a:xfrm>
            <a:off x="2847401" y="3792160"/>
            <a:ext cx="6035342" cy="2754842"/>
          </a:xfrm>
          <a:prstGeom prst="rect">
            <a:avLst/>
          </a:prstGeom>
          <a:ln w="28575">
            <a:solidFill>
              <a:schemeClr val="accent5">
                <a:lumMod val="60000"/>
                <a:lumOff val="40000"/>
              </a:schemeClr>
            </a:solidFill>
          </a:ln>
        </p:spPr>
      </p:pic>
      <p:sp>
        <p:nvSpPr>
          <p:cNvPr id="16" name="Rounded Rectangle 15">
            <a:extLst>
              <a:ext uri="{FF2B5EF4-FFF2-40B4-BE49-F238E27FC236}">
                <a16:creationId xmlns:a16="http://schemas.microsoft.com/office/drawing/2014/main" id="{7E5D0C2A-D122-691F-C778-BEC578B04F51}"/>
              </a:ext>
            </a:extLst>
          </p:cNvPr>
          <p:cNvSpPr/>
          <p:nvPr/>
        </p:nvSpPr>
        <p:spPr>
          <a:xfrm>
            <a:off x="414815" y="6025905"/>
            <a:ext cx="2303447" cy="521097"/>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 like adding a figure to highlight the difference between prior works and mine</a:t>
            </a:r>
          </a:p>
        </p:txBody>
      </p:sp>
      <p:cxnSp>
        <p:nvCxnSpPr>
          <p:cNvPr id="18" name="Straight Arrow Connector 17">
            <a:extLst>
              <a:ext uri="{FF2B5EF4-FFF2-40B4-BE49-F238E27FC236}">
                <a16:creationId xmlns:a16="http://schemas.microsoft.com/office/drawing/2014/main" id="{9A3A3E06-CC73-AEDB-E9AF-785BB60A431E}"/>
              </a:ext>
            </a:extLst>
          </p:cNvPr>
          <p:cNvCxnSpPr>
            <a:cxnSpLocks/>
            <a:endCxn id="12" idx="1"/>
          </p:cNvCxnSpPr>
          <p:nvPr/>
        </p:nvCxnSpPr>
        <p:spPr>
          <a:xfrm flipV="1">
            <a:off x="1840631" y="5169581"/>
            <a:ext cx="1006770" cy="168553"/>
          </a:xfrm>
          <a:prstGeom prst="straightConnector1">
            <a:avLst/>
          </a:prstGeom>
          <a:ln w="285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212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34730-7FEE-D845-44FF-F7EB90FD6A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C92F39-1826-6537-CD3B-A07A73594A0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49BAFE70-52A2-D437-DB26-1314286D7C6C}"/>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57E9743-7F66-500C-1C4E-DAC9776055E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55BB95B5-780B-9B44-AB00-A0D184DB3D00}"/>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6A553F18-6555-405B-DABA-F98786DE63F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6FE975F8-06BC-9131-4AAA-01607CB0EEEE}"/>
              </a:ext>
            </a:extLst>
          </p:cNvPr>
          <p:cNvSpPr/>
          <p:nvPr/>
        </p:nvSpPr>
        <p:spPr>
          <a:xfrm>
            <a:off x="744583" y="1601115"/>
            <a:ext cx="8138160" cy="42199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Let reviewers know </a:t>
            </a:r>
            <a:r>
              <a:rPr lang="en-US" altLang="zh-CN" sz="1700" dirty="0">
                <a:solidFill>
                  <a:srgbClr val="C00000"/>
                </a:solidFill>
                <a:latin typeface="Comic Sans MS" panose="030F0902030302020204" pitchFamily="66" charset="0"/>
              </a:rPr>
              <a:t>how you get or why you propose the idea D</a:t>
            </a:r>
            <a:r>
              <a:rPr lang="en-US" altLang="zh-CN" sz="1700" dirty="0">
                <a:solidFill>
                  <a:schemeClr val="tx1"/>
                </a:solidFill>
                <a:latin typeface="Comic Sans MS" panose="030F0902030302020204" pitchFamily="66" charset="0"/>
              </a:rPr>
              <a:t>. </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Note, this part is </a:t>
            </a:r>
            <a:r>
              <a:rPr lang="en-US" altLang="zh-CN" sz="1700" dirty="0">
                <a:solidFill>
                  <a:srgbClr val="C00000"/>
                </a:solidFill>
                <a:latin typeface="Comic Sans MS" panose="030F0902030302020204" pitchFamily="66" charset="0"/>
              </a:rPr>
              <a:t>not</a:t>
            </a:r>
            <a:r>
              <a:rPr lang="en-US" altLang="zh-CN" sz="1700" dirty="0">
                <a:solidFill>
                  <a:schemeClr val="tx1"/>
                </a:solidFill>
                <a:latin typeface="Comic Sans MS" panose="030F0902030302020204" pitchFamily="66" charset="0"/>
              </a:rPr>
              <a:t> about the details of D, b, but a </a:t>
            </a:r>
            <a:r>
              <a:rPr lang="en-US" altLang="zh-CN" sz="1700" dirty="0">
                <a:solidFill>
                  <a:srgbClr val="C00000"/>
                </a:solidFill>
                <a:latin typeface="Comic Sans MS" panose="030F0902030302020204" pitchFamily="66" charset="0"/>
              </a:rPr>
              <a:t>transition</a:t>
            </a:r>
            <a:r>
              <a:rPr lang="zh-CN" altLang="en-US" sz="1700" dirty="0">
                <a:solidFill>
                  <a:srgbClr val="C00000"/>
                </a:solidFill>
                <a:latin typeface="Comic Sans MS" panose="030F0902030302020204" pitchFamily="66" charset="0"/>
              </a:rPr>
              <a:t> </a:t>
            </a:r>
            <a:r>
              <a:rPr lang="en-US" altLang="zh-CN" sz="1700" dirty="0">
                <a:solidFill>
                  <a:srgbClr val="C00000"/>
                </a:solidFill>
                <a:latin typeface="Comic Sans MS" panose="030F0902030302020204" pitchFamily="66" charset="0"/>
              </a:rPr>
              <a:t>stage</a:t>
            </a:r>
            <a:r>
              <a:rPr lang="en-US" altLang="zh-CN" sz="1700" dirty="0">
                <a:solidFill>
                  <a:schemeClr val="tx1"/>
                </a:solidFill>
                <a:latin typeface="Comic Sans MS" panose="030F0902030302020204" pitchFamily="66" charset="0"/>
              </a:rPr>
              <a:t> to your proposed work 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 </a:t>
            </a: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Your proposed 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Detail the </a:t>
            </a:r>
            <a:r>
              <a:rPr lang="en-US" altLang="zh-CN" sz="1700" dirty="0">
                <a:solidFill>
                  <a:srgbClr val="C00000"/>
                </a:solidFill>
                <a:latin typeface="Comic Sans MS" panose="030F0902030302020204" pitchFamily="66" charset="0"/>
              </a:rPr>
              <a:t>features, keys and advantages</a:t>
            </a:r>
            <a:r>
              <a:rPr lang="en-US" altLang="zh-CN" sz="1700" dirty="0">
                <a:solidFill>
                  <a:schemeClr val="tx1"/>
                </a:solidFill>
                <a:latin typeface="Comic Sans MS" panose="030F0902030302020204" pitchFamily="66" charset="0"/>
              </a:rPr>
              <a:t> of your proposed D</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 (a little bit longer)</a:t>
            </a:r>
            <a:endParaRPr lang="en-US" altLang="zh-CN" sz="1700" dirty="0">
              <a:solidFill>
                <a:schemeClr val="tx1"/>
              </a:solidFill>
              <a:latin typeface="Comic Sans MS" panose="030F0902030302020204" pitchFamily="66" charset="0"/>
            </a:endParaRPr>
          </a:p>
        </p:txBody>
      </p:sp>
    </p:spTree>
    <p:extLst>
      <p:ext uri="{BB962C8B-B14F-4D97-AF65-F5344CB8AC3E}">
        <p14:creationId xmlns:p14="http://schemas.microsoft.com/office/powerpoint/2010/main" val="544516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FB39E-E36E-9BCD-DC5C-E07A627ADE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7E4A8E-3DC9-76D4-949D-8768391AF5B5}"/>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A51EB55-1454-7665-84C9-60BB113E9CBA}"/>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50A05736-BC82-0574-FE48-D8DE327D6FF0}"/>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8935A9DC-3608-75E6-29AB-32E7E5CD2512}"/>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57D865A8-9351-3C45-ECC6-5D1972F50CF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3400CD34-A291-9332-A4C8-708B37A1B5D1}"/>
              </a:ext>
            </a:extLst>
          </p:cNvPr>
          <p:cNvSpPr/>
          <p:nvPr/>
        </p:nvSpPr>
        <p:spPr>
          <a:xfrm>
            <a:off x="744583" y="1535799"/>
            <a:ext cx="8138160" cy="18231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p:txBody>
      </p:sp>
      <p:pic>
        <p:nvPicPr>
          <p:cNvPr id="3" name="Picture 2">
            <a:extLst>
              <a:ext uri="{FF2B5EF4-FFF2-40B4-BE49-F238E27FC236}">
                <a16:creationId xmlns:a16="http://schemas.microsoft.com/office/drawing/2014/main" id="{7748B3F0-F4B6-F288-D86C-15887CAFAEA2}"/>
              </a:ext>
            </a:extLst>
          </p:cNvPr>
          <p:cNvPicPr>
            <a:picLocks noChangeAspect="1"/>
          </p:cNvPicPr>
          <p:nvPr/>
        </p:nvPicPr>
        <p:blipFill>
          <a:blip r:embed="rId3"/>
          <a:stretch>
            <a:fillRect/>
          </a:stretch>
        </p:blipFill>
        <p:spPr>
          <a:xfrm>
            <a:off x="548639" y="3271572"/>
            <a:ext cx="5166360" cy="3335671"/>
          </a:xfrm>
          <a:prstGeom prst="rect">
            <a:avLst/>
          </a:prstGeom>
        </p:spPr>
      </p:pic>
      <p:sp>
        <p:nvSpPr>
          <p:cNvPr id="10" name="Rounded Rectangle 9">
            <a:extLst>
              <a:ext uri="{FF2B5EF4-FFF2-40B4-BE49-F238E27FC236}">
                <a16:creationId xmlns:a16="http://schemas.microsoft.com/office/drawing/2014/main" id="{61AF00F0-BE27-3204-28C2-F8134069E628}"/>
              </a:ext>
            </a:extLst>
          </p:cNvPr>
          <p:cNvSpPr/>
          <p:nvPr/>
        </p:nvSpPr>
        <p:spPr>
          <a:xfrm>
            <a:off x="5901215" y="3496871"/>
            <a:ext cx="2303447" cy="97715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In this inspiration paragraph, I use experiment to tell reviewers a finding, which introduces the following proposed method</a:t>
            </a:r>
          </a:p>
        </p:txBody>
      </p:sp>
    </p:spTree>
    <p:extLst>
      <p:ext uri="{BB962C8B-B14F-4D97-AF65-F5344CB8AC3E}">
        <p14:creationId xmlns:p14="http://schemas.microsoft.com/office/powerpoint/2010/main" val="323167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0D77D-3A1C-EFBF-B59A-ADEC1E02D7D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65E94-18CE-C1F8-E1CD-E13CABBF38F1}"/>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23A05B44-9537-5D77-FE12-C7153FABE54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6FE64CA-0C9B-F8D8-3DA6-4C61038193A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068A6D5-356A-9FFD-BA55-399F5AAE75A0}"/>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D2D0624-2722-67B6-F7B4-A5A039225DA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254FC98A-61A7-3ED1-5445-4D618483BC46}"/>
              </a:ext>
            </a:extLst>
          </p:cNvPr>
          <p:cNvSpPr/>
          <p:nvPr/>
        </p:nvSpPr>
        <p:spPr>
          <a:xfrm>
            <a:off x="744583" y="1601115"/>
            <a:ext cx="8138160" cy="21308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Your proposed D</a:t>
            </a:r>
          </a:p>
        </p:txBody>
      </p:sp>
      <p:pic>
        <p:nvPicPr>
          <p:cNvPr id="3" name="Picture 2">
            <a:extLst>
              <a:ext uri="{FF2B5EF4-FFF2-40B4-BE49-F238E27FC236}">
                <a16:creationId xmlns:a16="http://schemas.microsoft.com/office/drawing/2014/main" id="{CB6DD4DF-15CE-3277-4273-9948993FC158}"/>
              </a:ext>
            </a:extLst>
          </p:cNvPr>
          <p:cNvPicPr>
            <a:picLocks noChangeAspect="1"/>
          </p:cNvPicPr>
          <p:nvPr/>
        </p:nvPicPr>
        <p:blipFill>
          <a:blip r:embed="rId3"/>
          <a:stretch>
            <a:fillRect/>
          </a:stretch>
        </p:blipFill>
        <p:spPr>
          <a:xfrm>
            <a:off x="1115962" y="3684686"/>
            <a:ext cx="6912076" cy="2868883"/>
          </a:xfrm>
          <a:prstGeom prst="rect">
            <a:avLst/>
          </a:prstGeom>
        </p:spPr>
      </p:pic>
    </p:spTree>
    <p:extLst>
      <p:ext uri="{BB962C8B-B14F-4D97-AF65-F5344CB8AC3E}">
        <p14:creationId xmlns:p14="http://schemas.microsoft.com/office/powerpoint/2010/main" val="1279147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F33D-D77B-3A3C-AC9D-118B22E3EF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08E493-9342-35C7-0010-A5A0DF6406B6}"/>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82D35038-36C9-7C7A-7C52-63481C85CE87}"/>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4CB84AA9-42BF-1711-3795-E20DCB2FD18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78F8E33F-2D04-B137-5A4E-B36AE5907B09}"/>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4155B23-AEE3-B597-B54F-DBEA8C8E370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B244FD5B-B75D-9F33-8511-4A9ECCCE0FB3}"/>
              </a:ext>
            </a:extLst>
          </p:cNvPr>
          <p:cNvSpPr/>
          <p:nvPr/>
        </p:nvSpPr>
        <p:spPr>
          <a:xfrm>
            <a:off x="744583" y="1601115"/>
            <a:ext cx="8138160" cy="23138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Results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Your proposed D is superior to other approaches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p:txBody>
      </p:sp>
      <p:pic>
        <p:nvPicPr>
          <p:cNvPr id="8" name="Picture 7">
            <a:extLst>
              <a:ext uri="{FF2B5EF4-FFF2-40B4-BE49-F238E27FC236}">
                <a16:creationId xmlns:a16="http://schemas.microsoft.com/office/drawing/2014/main" id="{CDECC2B2-E5E1-30E7-CF66-6B5A9CBD4DFB}"/>
              </a:ext>
            </a:extLst>
          </p:cNvPr>
          <p:cNvPicPr>
            <a:picLocks noChangeAspect="1"/>
          </p:cNvPicPr>
          <p:nvPr/>
        </p:nvPicPr>
        <p:blipFill>
          <a:blip r:embed="rId3"/>
          <a:stretch>
            <a:fillRect/>
          </a:stretch>
        </p:blipFill>
        <p:spPr>
          <a:xfrm>
            <a:off x="1366961" y="3934406"/>
            <a:ext cx="6893403" cy="2643707"/>
          </a:xfrm>
          <a:prstGeom prst="rect">
            <a:avLst/>
          </a:prstGeom>
        </p:spPr>
      </p:pic>
    </p:spTree>
    <p:extLst>
      <p:ext uri="{BB962C8B-B14F-4D97-AF65-F5344CB8AC3E}">
        <p14:creationId xmlns:p14="http://schemas.microsoft.com/office/powerpoint/2010/main" val="32944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F7B33-2510-FCF5-037E-1F8F182BC1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0A6561-BB76-8243-5FE4-1CFBDB8D4A15}"/>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F3E5C80-BB76-4CAE-2389-0CB8F4ABE6D3}"/>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CD1D349-D5EF-AFC9-9BF8-EF163A018DC0}"/>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42C3CC1-D46F-341C-CDB0-0A190A347B0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61FAE82-2D89-51B9-B30A-5B88394B44DB}"/>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91F6C10E-E4D3-DB83-43C2-3572C50051B0}"/>
              </a:ext>
            </a:extLst>
          </p:cNvPr>
          <p:cNvSpPr/>
          <p:nvPr/>
        </p:nvSpPr>
        <p:spPr>
          <a:xfrm>
            <a:off x="744583" y="1601115"/>
            <a:ext cx="8138160" cy="23138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 of contributions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Highlight your major contributions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p:txBody>
      </p:sp>
      <p:pic>
        <p:nvPicPr>
          <p:cNvPr id="3" name="Picture 2">
            <a:extLst>
              <a:ext uri="{FF2B5EF4-FFF2-40B4-BE49-F238E27FC236}">
                <a16:creationId xmlns:a16="http://schemas.microsoft.com/office/drawing/2014/main" id="{1BB0B7DE-13A5-E2DB-EA1B-71EEC8B78386}"/>
              </a:ext>
            </a:extLst>
          </p:cNvPr>
          <p:cNvPicPr>
            <a:picLocks noChangeAspect="1"/>
          </p:cNvPicPr>
          <p:nvPr/>
        </p:nvPicPr>
        <p:blipFill>
          <a:blip r:embed="rId4"/>
          <a:stretch>
            <a:fillRect/>
          </a:stretch>
        </p:blipFill>
        <p:spPr>
          <a:xfrm>
            <a:off x="1009649" y="4013291"/>
            <a:ext cx="7124700" cy="1282700"/>
          </a:xfrm>
          <a:prstGeom prst="rect">
            <a:avLst/>
          </a:prstGeom>
        </p:spPr>
      </p:pic>
      <p:sp>
        <p:nvSpPr>
          <p:cNvPr id="10" name="Rounded Rectangle 9">
            <a:extLst>
              <a:ext uri="{FF2B5EF4-FFF2-40B4-BE49-F238E27FC236}">
                <a16:creationId xmlns:a16="http://schemas.microsoft.com/office/drawing/2014/main" id="{20F729A1-E861-576F-68A7-80D95DF29BEF}"/>
              </a:ext>
            </a:extLst>
          </p:cNvPr>
          <p:cNvSpPr/>
          <p:nvPr/>
        </p:nvSpPr>
        <p:spPr>
          <a:xfrm>
            <a:off x="1049951" y="5394325"/>
            <a:ext cx="7044096" cy="73673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a:t>
            </a:r>
            <a:r>
              <a:rPr lang="en-US" sz="1500" dirty="0">
                <a:solidFill>
                  <a:srgbClr val="7030A0"/>
                </a:solidFill>
                <a:latin typeface="Comic Sans MS" panose="030F0902030302020204" pitchFamily="66" charset="0"/>
              </a:rPr>
              <a:t>Introduction is as important as abstract. You need to spend a lot of time on this part.</a:t>
            </a:r>
          </a:p>
        </p:txBody>
      </p:sp>
    </p:spTree>
    <p:extLst>
      <p:ext uri="{BB962C8B-B14F-4D97-AF65-F5344CB8AC3E}">
        <p14:creationId xmlns:p14="http://schemas.microsoft.com/office/powerpoint/2010/main" val="50699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2F163-B7EA-BC35-9617-071A2932AC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21AB42-1097-C21C-CDF6-246F7AF1CF26}"/>
              </a:ext>
            </a:extLst>
          </p:cNvPr>
          <p:cNvPicPr>
            <a:picLocks noChangeAspect="1"/>
          </p:cNvPicPr>
          <p:nvPr/>
        </p:nvPicPr>
        <p:blipFill>
          <a:blip r:embed="rId3"/>
          <a:stretch>
            <a:fillRect/>
          </a:stretch>
        </p:blipFill>
        <p:spPr>
          <a:xfrm>
            <a:off x="235973" y="4359172"/>
            <a:ext cx="5340673" cy="2262607"/>
          </a:xfrm>
          <a:prstGeom prst="rect">
            <a:avLst/>
          </a:prstGeom>
        </p:spPr>
      </p:pic>
      <p:pic>
        <p:nvPicPr>
          <p:cNvPr id="4" name="Picture 3">
            <a:extLst>
              <a:ext uri="{FF2B5EF4-FFF2-40B4-BE49-F238E27FC236}">
                <a16:creationId xmlns:a16="http://schemas.microsoft.com/office/drawing/2014/main" id="{E7E49AD9-413D-E3A1-BC0E-7052A630BCEA}"/>
              </a:ext>
            </a:extLst>
          </p:cNvPr>
          <p:cNvPicPr>
            <a:picLocks noChangeAspect="1"/>
          </p:cNvPicPr>
          <p:nvPr/>
        </p:nvPicPr>
        <p:blipFill>
          <a:blip r:embed="rId4"/>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30030DF-EE33-7C74-EB10-0F807F29F671}"/>
              </a:ext>
            </a:extLst>
          </p:cNvPr>
          <p:cNvPicPr>
            <a:picLocks noChangeAspect="1"/>
          </p:cNvPicPr>
          <p:nvPr/>
        </p:nvPicPr>
        <p:blipFill>
          <a:blip r:embed="rId4"/>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DDA288B-D3CC-81AC-2433-0BA36654314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71680AD9-4966-BD42-0787-E992F3A4BE9E}"/>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4E82332-AD00-AC14-C9F9-185E9F132D5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Related Work</a:t>
            </a:r>
          </a:p>
        </p:txBody>
      </p:sp>
      <p:sp>
        <p:nvSpPr>
          <p:cNvPr id="2" name="Rectangle 1">
            <a:extLst>
              <a:ext uri="{FF2B5EF4-FFF2-40B4-BE49-F238E27FC236}">
                <a16:creationId xmlns:a16="http://schemas.microsoft.com/office/drawing/2014/main" id="{1C3B6FEB-40C2-0F97-6FB7-D435FEBD178B}"/>
              </a:ext>
            </a:extLst>
          </p:cNvPr>
          <p:cNvSpPr/>
          <p:nvPr/>
        </p:nvSpPr>
        <p:spPr>
          <a:xfrm>
            <a:off x="744583" y="1601117"/>
            <a:ext cx="8138160" cy="27809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relevant works </a:t>
            </a:r>
            <a:r>
              <a:rPr lang="en-US" sz="2000" dirty="0">
                <a:solidFill>
                  <a:schemeClr val="tx1"/>
                </a:solidFill>
                <a:latin typeface="Comic Sans MS" panose="030F0902030302020204" pitchFamily="66" charset="0"/>
              </a:rPr>
              <a:t>and illustrate your </a:t>
            </a:r>
            <a:r>
              <a:rPr lang="en-US" sz="2000" dirty="0">
                <a:solidFill>
                  <a:srgbClr val="C00000"/>
                </a:solidFill>
                <a:latin typeface="Comic Sans MS" panose="030F0902030302020204" pitchFamily="66" charset="0"/>
              </a:rPr>
              <a:t>uniqueness and difference</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Categorization of previous works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Discuss the strength and weakness of each type of methods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Highlight your different in the end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3-4 paragraphs (each paragraph discuss one line of works)</a:t>
            </a:r>
          </a:p>
        </p:txBody>
      </p:sp>
      <p:sp>
        <p:nvSpPr>
          <p:cNvPr id="8" name="Rounded Rectangle 7">
            <a:extLst>
              <a:ext uri="{FF2B5EF4-FFF2-40B4-BE49-F238E27FC236}">
                <a16:creationId xmlns:a16="http://schemas.microsoft.com/office/drawing/2014/main" id="{6F64C21E-142B-6F55-6D43-F74E57BAC6DA}"/>
              </a:ext>
            </a:extLst>
          </p:cNvPr>
          <p:cNvSpPr/>
          <p:nvPr/>
        </p:nvSpPr>
        <p:spPr>
          <a:xfrm>
            <a:off x="5576646" y="5507432"/>
            <a:ext cx="2438917" cy="1083586"/>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 like adding a part to emphasize the difference between other works and mine. This helps reinforce the advantage and uniqueness of your method.</a:t>
            </a:r>
          </a:p>
        </p:txBody>
      </p:sp>
      <p:sp>
        <p:nvSpPr>
          <p:cNvPr id="10" name="Rectangle 9">
            <a:extLst>
              <a:ext uri="{FF2B5EF4-FFF2-40B4-BE49-F238E27FC236}">
                <a16:creationId xmlns:a16="http://schemas.microsoft.com/office/drawing/2014/main" id="{1276B80D-96D0-7457-2092-8A589D72795E}"/>
              </a:ext>
            </a:extLst>
          </p:cNvPr>
          <p:cNvSpPr/>
          <p:nvPr/>
        </p:nvSpPr>
        <p:spPr>
          <a:xfrm>
            <a:off x="3931919" y="5813451"/>
            <a:ext cx="1584959" cy="19812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882D82-A86B-2AA7-9957-669B7A865DD1}"/>
              </a:ext>
            </a:extLst>
          </p:cNvPr>
          <p:cNvSpPr/>
          <p:nvPr/>
        </p:nvSpPr>
        <p:spPr>
          <a:xfrm>
            <a:off x="235972" y="6008750"/>
            <a:ext cx="5280907" cy="60985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08857E1-4071-9E0C-7C14-3D239FE87A18}"/>
              </a:ext>
            </a:extLst>
          </p:cNvPr>
          <p:cNvSpPr/>
          <p:nvPr/>
        </p:nvSpPr>
        <p:spPr>
          <a:xfrm>
            <a:off x="5576645" y="4467392"/>
            <a:ext cx="2438917" cy="33238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Example of one of paragraphs</a:t>
            </a:r>
          </a:p>
        </p:txBody>
      </p:sp>
    </p:spTree>
    <p:extLst>
      <p:ext uri="{BB962C8B-B14F-4D97-AF65-F5344CB8AC3E}">
        <p14:creationId xmlns:p14="http://schemas.microsoft.com/office/powerpoint/2010/main" val="4173252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DF186-D085-5232-6DE9-61CCF1ADF2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F3B348-B56B-4F2A-DFD2-CE86D5C0AF18}"/>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1DE606FF-FFDF-82D1-52D0-BF6A55B2B60D}"/>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94BEE370-2041-46DB-A4C2-246A6D4688CA}"/>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EC9891E-D76C-309F-AF56-22496983813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D978E333-3B51-BE87-C1A0-91555DA54347}"/>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646682FA-3B1A-3EA4-2F43-2739DB0C0C5E}"/>
              </a:ext>
            </a:extLst>
          </p:cNvPr>
          <p:cNvSpPr/>
          <p:nvPr/>
        </p:nvSpPr>
        <p:spPr>
          <a:xfrm>
            <a:off x="744583" y="1601117"/>
            <a:ext cx="8203474" cy="45047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An </a:t>
            </a:r>
            <a:r>
              <a:rPr lang="en-US" altLang="zh-CN" sz="2000" dirty="0">
                <a:solidFill>
                  <a:srgbClr val="C00000"/>
                </a:solidFill>
                <a:latin typeface="Comic Sans MS" panose="030F0902030302020204" pitchFamily="66" charset="0"/>
              </a:rPr>
              <a:t>overview paragraph</a:t>
            </a:r>
            <a:r>
              <a:rPr lang="en-US" altLang="zh-CN" sz="2000" dirty="0">
                <a:solidFill>
                  <a:schemeClr val="tx1"/>
                </a:solidFill>
                <a:latin typeface="Comic Sans MS" panose="030F0902030302020204" pitchFamily="66" charset="0"/>
              </a:rPr>
              <a:t> introducing the pipeline (corresponding to an overview figure) – one paragraph</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Main part – </a:t>
            </a:r>
            <a:r>
              <a:rPr lang="en-US" altLang="zh-CN" sz="2000" dirty="0">
                <a:solidFill>
                  <a:srgbClr val="3761FF"/>
                </a:solidFill>
                <a:latin typeface="Comic Sans MS" panose="030F0902030302020204" pitchFamily="66" charset="0"/>
              </a:rPr>
              <a:t>strategy 1</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First </a:t>
            </a:r>
            <a:r>
              <a:rPr lang="en-US" altLang="zh-CN" sz="1700" dirty="0">
                <a:solidFill>
                  <a:srgbClr val="C00000"/>
                </a:solidFill>
                <a:latin typeface="Comic Sans MS" panose="030F0902030302020204" pitchFamily="66" charset="0"/>
              </a:rPr>
              <a:t>introducing the overall framework</a:t>
            </a:r>
            <a:r>
              <a:rPr lang="en-US" altLang="zh-CN" sz="1700" dirty="0">
                <a:solidFill>
                  <a:schemeClr val="tx1"/>
                </a:solidFill>
                <a:latin typeface="Comic Sans MS" panose="030F0902030302020204" pitchFamily="66" charset="0"/>
              </a:rPr>
              <a:t> (could be one subsection, or multiple subsections – depending on your specific method), where your proposed modules (give them cool names) are leveraged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Then </a:t>
            </a:r>
            <a:r>
              <a:rPr lang="en-US" altLang="zh-CN" sz="1700" dirty="0">
                <a:solidFill>
                  <a:srgbClr val="C00000"/>
                </a:solidFill>
                <a:latin typeface="Comic Sans MS" panose="030F0902030302020204" pitchFamily="66" charset="0"/>
              </a:rPr>
              <a:t>detail the proposed modules separately</a:t>
            </a:r>
            <a:r>
              <a:rPr lang="en-US" altLang="zh-CN" sz="1700" dirty="0">
                <a:solidFill>
                  <a:schemeClr val="tx1"/>
                </a:solidFill>
                <a:latin typeface="Comic Sans MS" panose="030F0902030302020204" pitchFamily="66" charset="0"/>
              </a:rPr>
              <a:t> after the framework</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Sometimes you may want to add a </a:t>
            </a:r>
            <a:r>
              <a:rPr lang="en-US" altLang="zh-CN" sz="1700" dirty="0">
                <a:solidFill>
                  <a:srgbClr val="C00000"/>
                </a:solidFill>
                <a:latin typeface="Comic Sans MS" panose="030F0902030302020204" pitchFamily="66" charset="0"/>
              </a:rPr>
              <a:t>training objective</a:t>
            </a:r>
            <a:r>
              <a:rPr lang="en-US" altLang="zh-CN" sz="1700" dirty="0">
                <a:solidFill>
                  <a:schemeClr val="tx1"/>
                </a:solidFill>
                <a:latin typeface="Comic Sans MS" panose="030F0902030302020204" pitchFamily="66" charset="0"/>
              </a:rPr>
              <a:t> (loss function) of your framework (this part can be put in supplementary if space is limited)</a:t>
            </a:r>
          </a:p>
        </p:txBody>
      </p:sp>
    </p:spTree>
    <p:extLst>
      <p:ext uri="{BB962C8B-B14F-4D97-AF65-F5344CB8AC3E}">
        <p14:creationId xmlns:p14="http://schemas.microsoft.com/office/powerpoint/2010/main" val="3311026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B28B-A620-368C-9C74-07A6A904F5D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3E9C83-9070-A9CE-2E9E-8B4FAE7E7A69}"/>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D5B54AA-21D9-7395-A552-F9151000DB4E}"/>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B1FBFFEC-4DAC-B434-6234-F9F60126127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C7313D66-CB09-0FB7-AC0E-5128D0D20AF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C883F0E-DAC7-4B00-D5E2-846EA845E693}"/>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0F8D3C22-E425-C4E5-36F3-4D41B5D7A4CB}"/>
              </a:ext>
            </a:extLst>
          </p:cNvPr>
          <p:cNvSpPr/>
          <p:nvPr/>
        </p:nvSpPr>
        <p:spPr>
          <a:xfrm>
            <a:off x="744583" y="1601117"/>
            <a:ext cx="8203474" cy="3819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An </a:t>
            </a:r>
            <a:r>
              <a:rPr lang="en-US" altLang="zh-CN" sz="2000" dirty="0">
                <a:solidFill>
                  <a:srgbClr val="C00000"/>
                </a:solidFill>
                <a:latin typeface="Comic Sans MS" panose="030F0902030302020204" pitchFamily="66" charset="0"/>
              </a:rPr>
              <a:t>overview paragraph</a:t>
            </a:r>
            <a:r>
              <a:rPr lang="en-US" altLang="zh-CN" sz="2000" dirty="0">
                <a:solidFill>
                  <a:schemeClr val="tx1"/>
                </a:solidFill>
                <a:latin typeface="Comic Sans MS" panose="030F0902030302020204" pitchFamily="66" charset="0"/>
              </a:rPr>
              <a:t> introducing the pipeline (corresponding to an overview figure) – one paragraph</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Main part – </a:t>
            </a:r>
            <a:r>
              <a:rPr lang="en-US" altLang="zh-CN" sz="2000" dirty="0">
                <a:solidFill>
                  <a:srgbClr val="3761FF"/>
                </a:solidFill>
                <a:latin typeface="Comic Sans MS" panose="030F0902030302020204" pitchFamily="66" charset="0"/>
              </a:rPr>
              <a:t>strategy 2</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Based on the logic of your proposed method, </a:t>
            </a:r>
            <a:r>
              <a:rPr lang="en-US" altLang="zh-CN" sz="1700" dirty="0">
                <a:solidFill>
                  <a:srgbClr val="C00000"/>
                </a:solidFill>
                <a:latin typeface="Comic Sans MS" panose="030F0902030302020204" pitchFamily="66" charset="0"/>
              </a:rPr>
              <a:t>sequentially introducing each of the component</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Sometimes you may want to add a </a:t>
            </a:r>
            <a:r>
              <a:rPr lang="en-US" altLang="zh-CN" sz="1700" dirty="0">
                <a:solidFill>
                  <a:srgbClr val="C00000"/>
                </a:solidFill>
                <a:latin typeface="Comic Sans MS" panose="030F0902030302020204" pitchFamily="66" charset="0"/>
              </a:rPr>
              <a:t>training objective</a:t>
            </a:r>
            <a:r>
              <a:rPr lang="en-US" altLang="zh-CN" sz="1700" dirty="0">
                <a:solidFill>
                  <a:schemeClr val="tx1"/>
                </a:solidFill>
                <a:latin typeface="Comic Sans MS" panose="030F0902030302020204" pitchFamily="66" charset="0"/>
              </a:rPr>
              <a:t> (loss function) of your framework (this part can be put in supplementary if space is limited)</a:t>
            </a:r>
          </a:p>
        </p:txBody>
      </p:sp>
      <p:sp>
        <p:nvSpPr>
          <p:cNvPr id="3" name="Rounded Rectangle 2">
            <a:extLst>
              <a:ext uri="{FF2B5EF4-FFF2-40B4-BE49-F238E27FC236}">
                <a16:creationId xmlns:a16="http://schemas.microsoft.com/office/drawing/2014/main" id="{D1120D05-8115-EAF7-42A8-C547FF89DF4C}"/>
              </a:ext>
            </a:extLst>
          </p:cNvPr>
          <p:cNvSpPr/>
          <p:nvPr/>
        </p:nvSpPr>
        <p:spPr>
          <a:xfrm>
            <a:off x="1588720" y="5573672"/>
            <a:ext cx="6294038" cy="70100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dirty="0">
                <a:solidFill>
                  <a:schemeClr val="accent5">
                    <a:lumMod val="60000"/>
                    <a:lumOff val="40000"/>
                  </a:schemeClr>
                </a:solidFill>
                <a:latin typeface="Comic Sans MS" panose="030F0902030302020204" pitchFamily="66" charset="0"/>
              </a:rPr>
              <a:t>The adoption of strategy 1 or 2 depends the specific methodology. The important thing is to </a:t>
            </a:r>
            <a:r>
              <a:rPr lang="en-US" sz="1400" b="1" dirty="0">
                <a:solidFill>
                  <a:schemeClr val="accent5">
                    <a:lumMod val="60000"/>
                    <a:lumOff val="40000"/>
                  </a:schemeClr>
                </a:solidFill>
                <a:latin typeface="Comic Sans MS" panose="030F0902030302020204" pitchFamily="66" charset="0"/>
              </a:rPr>
              <a:t>make your method clear to reviewers and readers</a:t>
            </a:r>
            <a:r>
              <a:rPr lang="en-US" sz="1400" dirty="0">
                <a:solidFill>
                  <a:schemeClr val="accent5">
                    <a:lumMod val="60000"/>
                    <a:lumOff val="40000"/>
                  </a:schemeClr>
                </a:solidFill>
                <a:latin typeface="Comic Sans MS" panose="030F0902030302020204" pitchFamily="66" charset="0"/>
              </a:rPr>
              <a:t>.</a:t>
            </a:r>
          </a:p>
        </p:txBody>
      </p:sp>
    </p:spTree>
    <p:extLst>
      <p:ext uri="{BB962C8B-B14F-4D97-AF65-F5344CB8AC3E}">
        <p14:creationId xmlns:p14="http://schemas.microsoft.com/office/powerpoint/2010/main" val="41043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7386-A836-44F6-AA39-136F55D407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4046A9-6B49-8560-613F-890CA3997AC0}"/>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4B9845B-48FA-C132-5C42-4CAB1BD531D9}"/>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63F6C665-FDD4-2D7F-AF4B-2B14F5F65385}"/>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2856B5F-7471-F9E0-2168-02D5015AE1C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DF4A294-B09E-27C2-E274-7AFF33EF19CD}"/>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DFE2750C-3230-44C7-9780-60CD6B78409A}"/>
              </a:ext>
            </a:extLst>
          </p:cNvPr>
          <p:cNvSpPr/>
          <p:nvPr/>
        </p:nvSpPr>
        <p:spPr>
          <a:xfrm>
            <a:off x="744583" y="1601117"/>
            <a:ext cx="8203474" cy="10066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p:txBody>
      </p:sp>
      <p:pic>
        <p:nvPicPr>
          <p:cNvPr id="10" name="Picture 9">
            <a:extLst>
              <a:ext uri="{FF2B5EF4-FFF2-40B4-BE49-F238E27FC236}">
                <a16:creationId xmlns:a16="http://schemas.microsoft.com/office/drawing/2014/main" id="{98F8F966-E48D-A5FF-90A0-1FD58C5E98C3}"/>
              </a:ext>
            </a:extLst>
          </p:cNvPr>
          <p:cNvPicPr>
            <a:picLocks noChangeAspect="1"/>
          </p:cNvPicPr>
          <p:nvPr/>
        </p:nvPicPr>
        <p:blipFill>
          <a:blip r:embed="rId4"/>
          <a:stretch>
            <a:fillRect/>
          </a:stretch>
        </p:blipFill>
        <p:spPr>
          <a:xfrm>
            <a:off x="244596" y="3017318"/>
            <a:ext cx="5568502" cy="1345602"/>
          </a:xfrm>
          <a:prstGeom prst="rect">
            <a:avLst/>
          </a:prstGeom>
        </p:spPr>
      </p:pic>
      <p:pic>
        <p:nvPicPr>
          <p:cNvPr id="16" name="Picture 15">
            <a:extLst>
              <a:ext uri="{FF2B5EF4-FFF2-40B4-BE49-F238E27FC236}">
                <a16:creationId xmlns:a16="http://schemas.microsoft.com/office/drawing/2014/main" id="{C581E95A-243D-CF64-F518-7AF2CFC976E9}"/>
              </a:ext>
            </a:extLst>
          </p:cNvPr>
          <p:cNvPicPr>
            <a:picLocks noChangeAspect="1"/>
          </p:cNvPicPr>
          <p:nvPr/>
        </p:nvPicPr>
        <p:blipFill>
          <a:blip r:embed="rId5"/>
          <a:stretch>
            <a:fillRect/>
          </a:stretch>
        </p:blipFill>
        <p:spPr>
          <a:xfrm>
            <a:off x="235973" y="4531888"/>
            <a:ext cx="1945471" cy="180974"/>
          </a:xfrm>
          <a:prstGeom prst="rect">
            <a:avLst/>
          </a:prstGeom>
        </p:spPr>
      </p:pic>
      <p:pic>
        <p:nvPicPr>
          <p:cNvPr id="17" name="Picture 16">
            <a:extLst>
              <a:ext uri="{FF2B5EF4-FFF2-40B4-BE49-F238E27FC236}">
                <a16:creationId xmlns:a16="http://schemas.microsoft.com/office/drawing/2014/main" id="{037B9E48-8B8B-221F-D29A-9E202762004C}"/>
              </a:ext>
            </a:extLst>
          </p:cNvPr>
          <p:cNvPicPr>
            <a:picLocks noChangeAspect="1"/>
          </p:cNvPicPr>
          <p:nvPr/>
        </p:nvPicPr>
        <p:blipFill>
          <a:blip r:embed="rId6"/>
          <a:stretch>
            <a:fillRect/>
          </a:stretch>
        </p:blipFill>
        <p:spPr>
          <a:xfrm>
            <a:off x="235973" y="4835570"/>
            <a:ext cx="3121805" cy="165893"/>
          </a:xfrm>
          <a:prstGeom prst="rect">
            <a:avLst/>
          </a:prstGeom>
        </p:spPr>
      </p:pic>
      <p:pic>
        <p:nvPicPr>
          <p:cNvPr id="18" name="Picture 17">
            <a:extLst>
              <a:ext uri="{FF2B5EF4-FFF2-40B4-BE49-F238E27FC236}">
                <a16:creationId xmlns:a16="http://schemas.microsoft.com/office/drawing/2014/main" id="{76098CDB-331E-8B02-2CEC-F76378BFCC2A}"/>
              </a:ext>
            </a:extLst>
          </p:cNvPr>
          <p:cNvPicPr>
            <a:picLocks noChangeAspect="1"/>
          </p:cNvPicPr>
          <p:nvPr/>
        </p:nvPicPr>
        <p:blipFill>
          <a:blip r:embed="rId7"/>
          <a:stretch>
            <a:fillRect/>
          </a:stretch>
        </p:blipFill>
        <p:spPr>
          <a:xfrm>
            <a:off x="237073" y="5124171"/>
            <a:ext cx="3378185" cy="165893"/>
          </a:xfrm>
          <a:prstGeom prst="rect">
            <a:avLst/>
          </a:prstGeom>
        </p:spPr>
      </p:pic>
      <p:pic>
        <p:nvPicPr>
          <p:cNvPr id="19" name="Picture 18">
            <a:extLst>
              <a:ext uri="{FF2B5EF4-FFF2-40B4-BE49-F238E27FC236}">
                <a16:creationId xmlns:a16="http://schemas.microsoft.com/office/drawing/2014/main" id="{657EF2F7-1B65-2D09-A42A-440CC7A73F59}"/>
              </a:ext>
            </a:extLst>
          </p:cNvPr>
          <p:cNvPicPr>
            <a:picLocks noChangeAspect="1"/>
          </p:cNvPicPr>
          <p:nvPr/>
        </p:nvPicPr>
        <p:blipFill>
          <a:blip r:embed="rId8"/>
          <a:stretch>
            <a:fillRect/>
          </a:stretch>
        </p:blipFill>
        <p:spPr>
          <a:xfrm>
            <a:off x="235973" y="5383226"/>
            <a:ext cx="3483753" cy="165893"/>
          </a:xfrm>
          <a:prstGeom prst="rect">
            <a:avLst/>
          </a:prstGeom>
        </p:spPr>
      </p:pic>
      <p:pic>
        <p:nvPicPr>
          <p:cNvPr id="20" name="Picture 19">
            <a:extLst>
              <a:ext uri="{FF2B5EF4-FFF2-40B4-BE49-F238E27FC236}">
                <a16:creationId xmlns:a16="http://schemas.microsoft.com/office/drawing/2014/main" id="{F1667711-9450-AC17-E7F5-4E2E811E1EE0}"/>
              </a:ext>
            </a:extLst>
          </p:cNvPr>
          <p:cNvPicPr>
            <a:picLocks noChangeAspect="1"/>
          </p:cNvPicPr>
          <p:nvPr/>
        </p:nvPicPr>
        <p:blipFill>
          <a:blip r:embed="rId9"/>
          <a:stretch>
            <a:fillRect/>
          </a:stretch>
        </p:blipFill>
        <p:spPr>
          <a:xfrm>
            <a:off x="235973" y="5640097"/>
            <a:ext cx="1296980" cy="180974"/>
          </a:xfrm>
          <a:prstGeom prst="rect">
            <a:avLst/>
          </a:prstGeom>
        </p:spPr>
      </p:pic>
      <p:pic>
        <p:nvPicPr>
          <p:cNvPr id="21" name="Picture 20">
            <a:extLst>
              <a:ext uri="{FF2B5EF4-FFF2-40B4-BE49-F238E27FC236}">
                <a16:creationId xmlns:a16="http://schemas.microsoft.com/office/drawing/2014/main" id="{DBF34751-3731-9DCE-2187-F29579EA5A2A}"/>
              </a:ext>
            </a:extLst>
          </p:cNvPr>
          <p:cNvPicPr>
            <a:picLocks noChangeAspect="1"/>
          </p:cNvPicPr>
          <p:nvPr/>
        </p:nvPicPr>
        <p:blipFill>
          <a:blip r:embed="rId10"/>
          <a:stretch>
            <a:fillRect/>
          </a:stretch>
        </p:blipFill>
        <p:spPr>
          <a:xfrm>
            <a:off x="3362103" y="2586536"/>
            <a:ext cx="5457470" cy="2390558"/>
          </a:xfrm>
          <a:prstGeom prst="rect">
            <a:avLst/>
          </a:prstGeom>
        </p:spPr>
      </p:pic>
      <p:sp>
        <p:nvSpPr>
          <p:cNvPr id="22" name="Rounded Rectangle 21">
            <a:extLst>
              <a:ext uri="{FF2B5EF4-FFF2-40B4-BE49-F238E27FC236}">
                <a16:creationId xmlns:a16="http://schemas.microsoft.com/office/drawing/2014/main" id="{55D9F933-9209-737E-9AA7-220870DB574B}"/>
              </a:ext>
            </a:extLst>
          </p:cNvPr>
          <p:cNvSpPr/>
          <p:nvPr/>
        </p:nvSpPr>
        <p:spPr>
          <a:xfrm>
            <a:off x="6326260" y="5016744"/>
            <a:ext cx="2438917" cy="479032"/>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Strategy 2: sequentially introducing each component</a:t>
            </a:r>
          </a:p>
        </p:txBody>
      </p:sp>
    </p:spTree>
    <p:extLst>
      <p:ext uri="{BB962C8B-B14F-4D97-AF65-F5344CB8AC3E}">
        <p14:creationId xmlns:p14="http://schemas.microsoft.com/office/powerpoint/2010/main" val="2120743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A7F69-EB39-876C-1B30-C4E32103B8C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32BEB3-751C-00C6-2139-22C73590F6B8}"/>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27E28F0B-1A97-D862-E4E8-B8FD9C825980}"/>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B264A636-5972-0799-A5BC-34B9FFEA86A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4369475-3097-28B7-B22D-9BD75622BC0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In the Beginning</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D02E9B63-A93B-2EC4-D472-8AB5A92FE6D3}"/>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 qualified PhD should be able to independently</a:t>
            </a:r>
          </a:p>
        </p:txBody>
      </p:sp>
      <p:sp>
        <p:nvSpPr>
          <p:cNvPr id="8" name="Rectangle 7">
            <a:extLst>
              <a:ext uri="{FF2B5EF4-FFF2-40B4-BE49-F238E27FC236}">
                <a16:creationId xmlns:a16="http://schemas.microsoft.com/office/drawing/2014/main" id="{E2643133-B728-00E7-51D7-3B180847BBBF}"/>
              </a:ext>
            </a:extLst>
          </p:cNvPr>
          <p:cNvSpPr/>
          <p:nvPr/>
        </p:nvSpPr>
        <p:spPr>
          <a:xfrm>
            <a:off x="651610" y="1556543"/>
            <a:ext cx="8256418" cy="20681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Come up with ideas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Implement ideas </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Finish paper writing</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Finish rebuttal</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Get paper accepted (somewhere good)</a:t>
            </a:r>
          </a:p>
        </p:txBody>
      </p:sp>
      <p:pic>
        <p:nvPicPr>
          <p:cNvPr id="1026" name="Picture 2" descr="1,100+ Doctorate Degree Stock Photos, Pictures &amp; Royalty-Free Images -  iStock | Phd, Professor, Graduation">
            <a:extLst>
              <a:ext uri="{FF2B5EF4-FFF2-40B4-BE49-F238E27FC236}">
                <a16:creationId xmlns:a16="http://schemas.microsoft.com/office/drawing/2014/main" id="{2D070483-4CBC-5A31-0D72-4E1F4A406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152" y="3624654"/>
            <a:ext cx="4681847" cy="285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910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5861-61AB-436D-02D9-7DDF5EF6B51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21ED7CD-3316-7E95-DA1A-4069A2C7CB84}"/>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55BBFFDF-5E72-6E05-2DAE-51DB5E972C65}"/>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8783ECC7-7B95-37EF-9A93-4957C246135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E42A62B-A28A-46E8-34F1-5909C2BF3F93}"/>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E6DADDDF-A5A5-B224-6560-0B644C921150}"/>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5F8DBAF9-A912-1F37-11CC-698F83F72795}"/>
              </a:ext>
            </a:extLst>
          </p:cNvPr>
          <p:cNvSpPr/>
          <p:nvPr/>
        </p:nvSpPr>
        <p:spPr>
          <a:xfrm>
            <a:off x="744583" y="1601117"/>
            <a:ext cx="8203474" cy="10066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p:txBody>
      </p:sp>
      <p:sp>
        <p:nvSpPr>
          <p:cNvPr id="22" name="Rounded Rectangle 21">
            <a:extLst>
              <a:ext uri="{FF2B5EF4-FFF2-40B4-BE49-F238E27FC236}">
                <a16:creationId xmlns:a16="http://schemas.microsoft.com/office/drawing/2014/main" id="{067A83B2-5DB0-CD40-87A2-A0000F07A6E3}"/>
              </a:ext>
            </a:extLst>
          </p:cNvPr>
          <p:cNvSpPr/>
          <p:nvPr/>
        </p:nvSpPr>
        <p:spPr>
          <a:xfrm>
            <a:off x="6326260" y="5466172"/>
            <a:ext cx="2438917" cy="614603"/>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Strategy 1: introducing overall framework, then detail proposed modules later</a:t>
            </a:r>
          </a:p>
        </p:txBody>
      </p:sp>
      <p:pic>
        <p:nvPicPr>
          <p:cNvPr id="3" name="Picture 2">
            <a:extLst>
              <a:ext uri="{FF2B5EF4-FFF2-40B4-BE49-F238E27FC236}">
                <a16:creationId xmlns:a16="http://schemas.microsoft.com/office/drawing/2014/main" id="{FECE9201-6830-5369-940E-80306CCF13B1}"/>
              </a:ext>
            </a:extLst>
          </p:cNvPr>
          <p:cNvPicPr>
            <a:picLocks noChangeAspect="1"/>
          </p:cNvPicPr>
          <p:nvPr/>
        </p:nvPicPr>
        <p:blipFill>
          <a:blip r:embed="rId4"/>
          <a:stretch>
            <a:fillRect/>
          </a:stretch>
        </p:blipFill>
        <p:spPr>
          <a:xfrm>
            <a:off x="235973" y="2567314"/>
            <a:ext cx="3670300" cy="2336800"/>
          </a:xfrm>
          <a:prstGeom prst="rect">
            <a:avLst/>
          </a:prstGeom>
        </p:spPr>
      </p:pic>
      <p:pic>
        <p:nvPicPr>
          <p:cNvPr id="8" name="Picture 7">
            <a:extLst>
              <a:ext uri="{FF2B5EF4-FFF2-40B4-BE49-F238E27FC236}">
                <a16:creationId xmlns:a16="http://schemas.microsoft.com/office/drawing/2014/main" id="{A25DA5F6-8469-35BB-3448-E190F4186793}"/>
              </a:ext>
            </a:extLst>
          </p:cNvPr>
          <p:cNvPicPr>
            <a:picLocks noChangeAspect="1"/>
          </p:cNvPicPr>
          <p:nvPr/>
        </p:nvPicPr>
        <p:blipFill>
          <a:blip r:embed="rId5"/>
          <a:stretch>
            <a:fillRect/>
          </a:stretch>
        </p:blipFill>
        <p:spPr>
          <a:xfrm>
            <a:off x="235973" y="4991637"/>
            <a:ext cx="1854200" cy="203200"/>
          </a:xfrm>
          <a:prstGeom prst="rect">
            <a:avLst/>
          </a:prstGeom>
        </p:spPr>
      </p:pic>
      <p:pic>
        <p:nvPicPr>
          <p:cNvPr id="11" name="Picture 10">
            <a:extLst>
              <a:ext uri="{FF2B5EF4-FFF2-40B4-BE49-F238E27FC236}">
                <a16:creationId xmlns:a16="http://schemas.microsoft.com/office/drawing/2014/main" id="{A7791B7C-812F-5E2F-3A5A-28C56632A4A5}"/>
              </a:ext>
            </a:extLst>
          </p:cNvPr>
          <p:cNvPicPr>
            <a:picLocks noChangeAspect="1"/>
          </p:cNvPicPr>
          <p:nvPr/>
        </p:nvPicPr>
        <p:blipFill>
          <a:blip r:embed="rId6"/>
          <a:stretch>
            <a:fillRect/>
          </a:stretch>
        </p:blipFill>
        <p:spPr>
          <a:xfrm>
            <a:off x="235973" y="5194837"/>
            <a:ext cx="3187700" cy="215900"/>
          </a:xfrm>
          <a:prstGeom prst="rect">
            <a:avLst/>
          </a:prstGeom>
        </p:spPr>
      </p:pic>
      <p:pic>
        <p:nvPicPr>
          <p:cNvPr id="12" name="Picture 11">
            <a:extLst>
              <a:ext uri="{FF2B5EF4-FFF2-40B4-BE49-F238E27FC236}">
                <a16:creationId xmlns:a16="http://schemas.microsoft.com/office/drawing/2014/main" id="{DC1E04E6-C2CB-A5BB-9EC8-BBFCEC0D2B7A}"/>
              </a:ext>
            </a:extLst>
          </p:cNvPr>
          <p:cNvPicPr>
            <a:picLocks noChangeAspect="1"/>
          </p:cNvPicPr>
          <p:nvPr/>
        </p:nvPicPr>
        <p:blipFill>
          <a:blip r:embed="rId7"/>
          <a:stretch>
            <a:fillRect/>
          </a:stretch>
        </p:blipFill>
        <p:spPr>
          <a:xfrm>
            <a:off x="235973" y="5405551"/>
            <a:ext cx="2857500" cy="215900"/>
          </a:xfrm>
          <a:prstGeom prst="rect">
            <a:avLst/>
          </a:prstGeom>
        </p:spPr>
      </p:pic>
      <p:pic>
        <p:nvPicPr>
          <p:cNvPr id="13" name="Picture 12">
            <a:extLst>
              <a:ext uri="{FF2B5EF4-FFF2-40B4-BE49-F238E27FC236}">
                <a16:creationId xmlns:a16="http://schemas.microsoft.com/office/drawing/2014/main" id="{F79B38CB-3A30-6538-8EC9-C8E1B433F338}"/>
              </a:ext>
            </a:extLst>
          </p:cNvPr>
          <p:cNvPicPr>
            <a:picLocks noChangeAspect="1"/>
          </p:cNvPicPr>
          <p:nvPr/>
        </p:nvPicPr>
        <p:blipFill>
          <a:blip r:embed="rId8"/>
          <a:stretch>
            <a:fillRect/>
          </a:stretch>
        </p:blipFill>
        <p:spPr>
          <a:xfrm>
            <a:off x="248673" y="5613937"/>
            <a:ext cx="2844800" cy="203200"/>
          </a:xfrm>
          <a:prstGeom prst="rect">
            <a:avLst/>
          </a:prstGeom>
        </p:spPr>
      </p:pic>
      <p:pic>
        <p:nvPicPr>
          <p:cNvPr id="14" name="Picture 13">
            <a:extLst>
              <a:ext uri="{FF2B5EF4-FFF2-40B4-BE49-F238E27FC236}">
                <a16:creationId xmlns:a16="http://schemas.microsoft.com/office/drawing/2014/main" id="{46DFEB26-2DC0-FA1D-6ADF-79E71D43BFBC}"/>
              </a:ext>
            </a:extLst>
          </p:cNvPr>
          <p:cNvPicPr>
            <a:picLocks noChangeAspect="1"/>
          </p:cNvPicPr>
          <p:nvPr/>
        </p:nvPicPr>
        <p:blipFill>
          <a:blip r:embed="rId9"/>
          <a:stretch>
            <a:fillRect/>
          </a:stretch>
        </p:blipFill>
        <p:spPr>
          <a:xfrm>
            <a:off x="248673" y="5824651"/>
            <a:ext cx="1270000" cy="190500"/>
          </a:xfrm>
          <a:prstGeom prst="rect">
            <a:avLst/>
          </a:prstGeom>
        </p:spPr>
      </p:pic>
      <p:pic>
        <p:nvPicPr>
          <p:cNvPr id="15" name="Picture 14">
            <a:extLst>
              <a:ext uri="{FF2B5EF4-FFF2-40B4-BE49-F238E27FC236}">
                <a16:creationId xmlns:a16="http://schemas.microsoft.com/office/drawing/2014/main" id="{BE60254D-6500-E97A-695B-EBB51258865A}"/>
              </a:ext>
            </a:extLst>
          </p:cNvPr>
          <p:cNvPicPr>
            <a:picLocks noChangeAspect="1"/>
          </p:cNvPicPr>
          <p:nvPr/>
        </p:nvPicPr>
        <p:blipFill>
          <a:blip r:embed="rId10"/>
          <a:stretch>
            <a:fillRect/>
          </a:stretch>
        </p:blipFill>
        <p:spPr>
          <a:xfrm>
            <a:off x="2333296" y="2541823"/>
            <a:ext cx="6465246" cy="2562113"/>
          </a:xfrm>
          <a:prstGeom prst="rect">
            <a:avLst/>
          </a:prstGeom>
        </p:spPr>
      </p:pic>
      <p:sp>
        <p:nvSpPr>
          <p:cNvPr id="23" name="Rounded Rectangle 22">
            <a:extLst>
              <a:ext uri="{FF2B5EF4-FFF2-40B4-BE49-F238E27FC236}">
                <a16:creationId xmlns:a16="http://schemas.microsoft.com/office/drawing/2014/main" id="{E1C7803E-FDEF-7943-C68F-2EF551E0F89D}"/>
              </a:ext>
            </a:extLst>
          </p:cNvPr>
          <p:cNvSpPr/>
          <p:nvPr/>
        </p:nvSpPr>
        <p:spPr>
          <a:xfrm>
            <a:off x="169826" y="4952063"/>
            <a:ext cx="3456243" cy="463012"/>
          </a:xfrm>
          <a:prstGeom prst="roundRect">
            <a:avLst>
              <a:gd name="adj" fmla="val 10993"/>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100" dirty="0">
              <a:solidFill>
                <a:schemeClr val="accent5">
                  <a:lumMod val="60000"/>
                  <a:lumOff val="40000"/>
                </a:schemeClr>
              </a:solidFill>
              <a:latin typeface="Comic Sans MS" panose="030F0902030302020204" pitchFamily="66" charset="0"/>
            </a:endParaRPr>
          </a:p>
        </p:txBody>
      </p:sp>
      <p:sp>
        <p:nvSpPr>
          <p:cNvPr id="24" name="Rounded Rectangle 23">
            <a:extLst>
              <a:ext uri="{FF2B5EF4-FFF2-40B4-BE49-F238E27FC236}">
                <a16:creationId xmlns:a16="http://schemas.microsoft.com/office/drawing/2014/main" id="{4AB5356C-4A58-2130-879E-0893F99CE8A7}"/>
              </a:ext>
            </a:extLst>
          </p:cNvPr>
          <p:cNvSpPr/>
          <p:nvPr/>
        </p:nvSpPr>
        <p:spPr>
          <a:xfrm>
            <a:off x="3582580" y="5151297"/>
            <a:ext cx="917995" cy="267514"/>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framework</a:t>
            </a:r>
          </a:p>
        </p:txBody>
      </p:sp>
      <p:sp>
        <p:nvSpPr>
          <p:cNvPr id="25" name="Rounded Rectangle 24">
            <a:extLst>
              <a:ext uri="{FF2B5EF4-FFF2-40B4-BE49-F238E27FC236}">
                <a16:creationId xmlns:a16="http://schemas.microsoft.com/office/drawing/2014/main" id="{3B84CE55-AFFF-79AA-6E20-3A8280162762}"/>
              </a:ext>
            </a:extLst>
          </p:cNvPr>
          <p:cNvSpPr/>
          <p:nvPr/>
        </p:nvSpPr>
        <p:spPr>
          <a:xfrm>
            <a:off x="189480" y="5437242"/>
            <a:ext cx="3456243" cy="379895"/>
          </a:xfrm>
          <a:prstGeom prst="roundRect">
            <a:avLst>
              <a:gd name="adj" fmla="val 10993"/>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100" dirty="0">
              <a:solidFill>
                <a:schemeClr val="accent5">
                  <a:lumMod val="60000"/>
                  <a:lumOff val="40000"/>
                </a:schemeClr>
              </a:solidFill>
              <a:latin typeface="Comic Sans MS" panose="030F0902030302020204" pitchFamily="66" charset="0"/>
            </a:endParaRPr>
          </a:p>
        </p:txBody>
      </p:sp>
      <p:sp>
        <p:nvSpPr>
          <p:cNvPr id="26" name="Rounded Rectangle 25">
            <a:extLst>
              <a:ext uri="{FF2B5EF4-FFF2-40B4-BE49-F238E27FC236}">
                <a16:creationId xmlns:a16="http://schemas.microsoft.com/office/drawing/2014/main" id="{9AB1879A-DB5E-8937-7D01-6C82661A6A83}"/>
              </a:ext>
            </a:extLst>
          </p:cNvPr>
          <p:cNvSpPr/>
          <p:nvPr/>
        </p:nvSpPr>
        <p:spPr>
          <a:xfrm>
            <a:off x="3608999" y="5553380"/>
            <a:ext cx="917995" cy="267514"/>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proposed modules</a:t>
            </a:r>
          </a:p>
        </p:txBody>
      </p:sp>
    </p:spTree>
    <p:extLst>
      <p:ext uri="{BB962C8B-B14F-4D97-AF65-F5344CB8AC3E}">
        <p14:creationId xmlns:p14="http://schemas.microsoft.com/office/powerpoint/2010/main" val="3324836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FA86D-985A-A4EB-DF2A-0AF098CF37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028BE5F-0A51-9727-084B-A720D0A57E15}"/>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C48595C-5B35-5B06-B859-C0854E1D7B5D}"/>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FC6604C-B002-41BF-5A45-F50343E3F29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95F7B851-9F00-F77D-4E20-D13E2B8DDCE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A27B39E3-23AA-A988-1A38-FA2A0A134B61}"/>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Experiments</a:t>
            </a:r>
          </a:p>
        </p:txBody>
      </p:sp>
      <p:sp>
        <p:nvSpPr>
          <p:cNvPr id="2" name="Rectangle 1">
            <a:extLst>
              <a:ext uri="{FF2B5EF4-FFF2-40B4-BE49-F238E27FC236}">
                <a16:creationId xmlns:a16="http://schemas.microsoft.com/office/drawing/2014/main" id="{5FA1273D-8E9B-5D48-0A7A-F51A58965525}"/>
              </a:ext>
            </a:extLst>
          </p:cNvPr>
          <p:cNvSpPr/>
          <p:nvPr/>
        </p:nvSpPr>
        <p:spPr>
          <a:xfrm>
            <a:off x="744583" y="1601117"/>
            <a:ext cx="8203474" cy="458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Experimental support to your method</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paragraph for implementation details.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1: One or two paragraphs to describe used datasets and evaluation metrics. (this may not necessarily be a subsection; it’s up to you)</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2: state-of-the-art comparison to other methods.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3: Ablation studies of different designs.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4: Discussion/analysis (e.g., efficiency, qualitative results, generalization of your method, etc). The discussion of limitation (if there is) is put in the appendix.</a:t>
            </a:r>
          </a:p>
        </p:txBody>
      </p:sp>
    </p:spTree>
    <p:extLst>
      <p:ext uri="{BB962C8B-B14F-4D97-AF65-F5344CB8AC3E}">
        <p14:creationId xmlns:p14="http://schemas.microsoft.com/office/powerpoint/2010/main" val="265177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77396-ED06-7DE0-2C61-9CC76965B3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DAE982D-595A-133B-D22C-2D3650B4EC12}"/>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74C7AE58-043A-C043-5051-13871C1D5221}"/>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22647ED-1E4E-24AA-CA44-2B390E98CC3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B226758-72AF-A015-24CB-BD9573D5A7F9}"/>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0FEC904-AC34-8889-8C7C-2EC57328EFAA}"/>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Conclusions</a:t>
            </a:r>
          </a:p>
        </p:txBody>
      </p:sp>
      <p:sp>
        <p:nvSpPr>
          <p:cNvPr id="2" name="Rectangle 1">
            <a:extLst>
              <a:ext uri="{FF2B5EF4-FFF2-40B4-BE49-F238E27FC236}">
                <a16:creationId xmlns:a16="http://schemas.microsoft.com/office/drawing/2014/main" id="{95940E00-D15C-1CA8-B797-9D1EB1B3AE29}"/>
              </a:ext>
            </a:extLst>
          </p:cNvPr>
          <p:cNvSpPr/>
          <p:nvPr/>
        </p:nvSpPr>
        <p:spPr>
          <a:xfrm>
            <a:off x="744583" y="1601117"/>
            <a:ext cx="8203474" cy="20548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Summary and future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Future work. (sometimes the future work is omitted; but you are suggested to add this for completeness)</a:t>
            </a:r>
          </a:p>
        </p:txBody>
      </p:sp>
    </p:spTree>
    <p:extLst>
      <p:ext uri="{BB962C8B-B14F-4D97-AF65-F5344CB8AC3E}">
        <p14:creationId xmlns:p14="http://schemas.microsoft.com/office/powerpoint/2010/main" val="1054453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76A56-C251-FE6C-8787-08CC9739C05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611503-D37F-4841-BC42-610B6BD508F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46E1EFE-3351-49AD-91F1-EC17106A3546}"/>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8BAA2C1-7CF0-6C8A-AAAB-A5408EF4B22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A8050FDA-848C-0BBE-CC4D-284D7A0DA3E7}"/>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9AFB45-DA2D-8BAD-7FD8-CD6F5885DAF8}"/>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Conclusions</a:t>
            </a:r>
          </a:p>
        </p:txBody>
      </p:sp>
      <p:sp>
        <p:nvSpPr>
          <p:cNvPr id="2" name="Rectangle 1">
            <a:extLst>
              <a:ext uri="{FF2B5EF4-FFF2-40B4-BE49-F238E27FC236}">
                <a16:creationId xmlns:a16="http://schemas.microsoft.com/office/drawing/2014/main" id="{6D52D787-65E8-BA4E-EEC1-A2A1C1DA1534}"/>
              </a:ext>
            </a:extLst>
          </p:cNvPr>
          <p:cNvSpPr/>
          <p:nvPr/>
        </p:nvSpPr>
        <p:spPr>
          <a:xfrm>
            <a:off x="744583" y="1601117"/>
            <a:ext cx="8203474" cy="20548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Summary and future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Future work. (sometimes the future work is omitted; but you are suggested to add this for completeness)</a:t>
            </a:r>
          </a:p>
        </p:txBody>
      </p:sp>
      <p:sp>
        <p:nvSpPr>
          <p:cNvPr id="3" name="Rounded Rectangle 2">
            <a:extLst>
              <a:ext uri="{FF2B5EF4-FFF2-40B4-BE49-F238E27FC236}">
                <a16:creationId xmlns:a16="http://schemas.microsoft.com/office/drawing/2014/main" id="{762D5754-ED98-3186-D16D-3686AFDC9754}"/>
              </a:ext>
            </a:extLst>
          </p:cNvPr>
          <p:cNvSpPr/>
          <p:nvPr/>
        </p:nvSpPr>
        <p:spPr>
          <a:xfrm>
            <a:off x="235972" y="3733724"/>
            <a:ext cx="8421140" cy="1976283"/>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Acknowledgement</a:t>
            </a:r>
          </a:p>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Reference</a:t>
            </a:r>
          </a:p>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Appendix (or supplementary material): put tedious details and additional results/analysis in Appendix</a:t>
            </a:r>
          </a:p>
        </p:txBody>
      </p:sp>
    </p:spTree>
    <p:extLst>
      <p:ext uri="{BB962C8B-B14F-4D97-AF65-F5344CB8AC3E}">
        <p14:creationId xmlns:p14="http://schemas.microsoft.com/office/powerpoint/2010/main" val="4160035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4871-8B43-A384-1AFF-963AA1C20C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9F7354-BC67-AFE4-08A9-A076E863F1D3}"/>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21EB0D76-139E-A036-B20B-674932585BD3}"/>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6A689B1-27E9-F7DA-D2F5-C5CC74B2ACE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5C54761-3E16-3768-21D0-BD5029F6462A}"/>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DAF28434-EBEE-8E0E-EF50-C017806E3F7D}"/>
              </a:ext>
            </a:extLst>
          </p:cNvPr>
          <p:cNvSpPr/>
          <p:nvPr/>
        </p:nvSpPr>
        <p:spPr>
          <a:xfrm>
            <a:off x="235973" y="1140054"/>
            <a:ext cx="8529204" cy="8315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Learning from other excellent papers (published in top-tier conferences/journals)</a:t>
            </a:r>
          </a:p>
        </p:txBody>
      </p:sp>
      <p:pic>
        <p:nvPicPr>
          <p:cNvPr id="10" name="Picture 9">
            <a:extLst>
              <a:ext uri="{FF2B5EF4-FFF2-40B4-BE49-F238E27FC236}">
                <a16:creationId xmlns:a16="http://schemas.microsoft.com/office/drawing/2014/main" id="{682C84B1-3C54-2166-A99F-9C82DA3F153D}"/>
              </a:ext>
            </a:extLst>
          </p:cNvPr>
          <p:cNvPicPr>
            <a:picLocks noChangeAspect="1"/>
          </p:cNvPicPr>
          <p:nvPr/>
        </p:nvPicPr>
        <p:blipFill>
          <a:blip r:embed="rId4"/>
          <a:stretch>
            <a:fillRect/>
          </a:stretch>
        </p:blipFill>
        <p:spPr>
          <a:xfrm>
            <a:off x="1320337" y="4439426"/>
            <a:ext cx="1246872" cy="1135665"/>
          </a:xfrm>
          <a:prstGeom prst="rect">
            <a:avLst/>
          </a:prstGeom>
        </p:spPr>
      </p:pic>
      <p:pic>
        <p:nvPicPr>
          <p:cNvPr id="11" name="Picture 10">
            <a:extLst>
              <a:ext uri="{FF2B5EF4-FFF2-40B4-BE49-F238E27FC236}">
                <a16:creationId xmlns:a16="http://schemas.microsoft.com/office/drawing/2014/main" id="{26B1C15E-58D0-0C2B-7A17-5A348158CF65}"/>
              </a:ext>
            </a:extLst>
          </p:cNvPr>
          <p:cNvPicPr>
            <a:picLocks noChangeAspect="1"/>
          </p:cNvPicPr>
          <p:nvPr/>
        </p:nvPicPr>
        <p:blipFill>
          <a:blip r:embed="rId5"/>
          <a:stretch>
            <a:fillRect/>
          </a:stretch>
        </p:blipFill>
        <p:spPr>
          <a:xfrm>
            <a:off x="3822080" y="4069924"/>
            <a:ext cx="1490892" cy="1994228"/>
          </a:xfrm>
          <a:prstGeom prst="rect">
            <a:avLst/>
          </a:prstGeom>
        </p:spPr>
      </p:pic>
      <p:sp>
        <p:nvSpPr>
          <p:cNvPr id="15" name="Right Arrow 14">
            <a:extLst>
              <a:ext uri="{FF2B5EF4-FFF2-40B4-BE49-F238E27FC236}">
                <a16:creationId xmlns:a16="http://schemas.microsoft.com/office/drawing/2014/main" id="{1D876FD1-4FE8-B11E-ABDE-E62291B710EF}"/>
              </a:ext>
            </a:extLst>
          </p:cNvPr>
          <p:cNvSpPr/>
          <p:nvPr/>
        </p:nvSpPr>
        <p:spPr>
          <a:xfrm>
            <a:off x="2927127" y="4767380"/>
            <a:ext cx="1070791"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23C1A16-65DA-3F8E-7959-B460B1520E0B}"/>
              </a:ext>
            </a:extLst>
          </p:cNvPr>
          <p:cNvSpPr/>
          <p:nvPr/>
        </p:nvSpPr>
        <p:spPr>
          <a:xfrm>
            <a:off x="5601626" y="4721496"/>
            <a:ext cx="1070791"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A45693-0798-08B7-535F-04A6B4CE2845}"/>
              </a:ext>
            </a:extLst>
          </p:cNvPr>
          <p:cNvSpPr/>
          <p:nvPr/>
        </p:nvSpPr>
        <p:spPr>
          <a:xfrm>
            <a:off x="6567843" y="5978255"/>
            <a:ext cx="2386152"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2000" dirty="0">
                <a:solidFill>
                  <a:srgbClr val="C00000"/>
                </a:solidFill>
                <a:latin typeface="Comic Sans MS" panose="030F0902030302020204" pitchFamily="66" charset="0"/>
              </a:rPr>
              <a:t>Better and better</a:t>
            </a:r>
          </a:p>
        </p:txBody>
      </p:sp>
      <p:pic>
        <p:nvPicPr>
          <p:cNvPr id="19" name="Picture 18">
            <a:extLst>
              <a:ext uri="{FF2B5EF4-FFF2-40B4-BE49-F238E27FC236}">
                <a16:creationId xmlns:a16="http://schemas.microsoft.com/office/drawing/2014/main" id="{B6DAD16C-7296-5185-A40F-592AA7CEA700}"/>
              </a:ext>
            </a:extLst>
          </p:cNvPr>
          <p:cNvPicPr>
            <a:picLocks noChangeAspect="1"/>
          </p:cNvPicPr>
          <p:nvPr/>
        </p:nvPicPr>
        <p:blipFill>
          <a:blip r:embed="rId6"/>
          <a:srcRect l="5045" r="4783"/>
          <a:stretch/>
        </p:blipFill>
        <p:spPr>
          <a:xfrm>
            <a:off x="6805170" y="3870151"/>
            <a:ext cx="2050676" cy="2274214"/>
          </a:xfrm>
          <a:prstGeom prst="rect">
            <a:avLst/>
          </a:prstGeom>
        </p:spPr>
      </p:pic>
      <p:pic>
        <p:nvPicPr>
          <p:cNvPr id="21" name="Picture 20">
            <a:extLst>
              <a:ext uri="{FF2B5EF4-FFF2-40B4-BE49-F238E27FC236}">
                <a16:creationId xmlns:a16="http://schemas.microsoft.com/office/drawing/2014/main" id="{A241E98E-E6C0-44D4-90CD-55E1BC34573D}"/>
              </a:ext>
            </a:extLst>
          </p:cNvPr>
          <p:cNvPicPr>
            <a:picLocks noChangeAspect="1"/>
          </p:cNvPicPr>
          <p:nvPr/>
        </p:nvPicPr>
        <p:blipFill>
          <a:blip r:embed="rId7"/>
          <a:srcRect l="19879" t="902" r="3257" b="10452"/>
          <a:stretch/>
        </p:blipFill>
        <p:spPr>
          <a:xfrm>
            <a:off x="235973" y="2407506"/>
            <a:ext cx="1246872" cy="1205508"/>
          </a:xfrm>
          <a:prstGeom prst="rect">
            <a:avLst/>
          </a:prstGeom>
        </p:spPr>
      </p:pic>
      <p:cxnSp>
        <p:nvCxnSpPr>
          <p:cNvPr id="23" name="Curved Connector 22">
            <a:extLst>
              <a:ext uri="{FF2B5EF4-FFF2-40B4-BE49-F238E27FC236}">
                <a16:creationId xmlns:a16="http://schemas.microsoft.com/office/drawing/2014/main" id="{70509325-39A4-812D-AFA2-97EB7821C3BE}"/>
              </a:ext>
            </a:extLst>
          </p:cNvPr>
          <p:cNvCxnSpPr>
            <a:cxnSpLocks/>
            <a:stCxn id="21" idx="2"/>
            <a:endCxn id="10" idx="1"/>
          </p:cNvCxnSpPr>
          <p:nvPr/>
        </p:nvCxnSpPr>
        <p:spPr>
          <a:xfrm rot="16200000" flipH="1">
            <a:off x="392751" y="4079672"/>
            <a:ext cx="1394245" cy="46092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B450DC35-9F28-0A50-CB7F-5FA46DE0B842}"/>
              </a:ext>
            </a:extLst>
          </p:cNvPr>
          <p:cNvCxnSpPr>
            <a:cxnSpLocks/>
            <a:stCxn id="21" idx="2"/>
          </p:cNvCxnSpPr>
          <p:nvPr/>
        </p:nvCxnSpPr>
        <p:spPr>
          <a:xfrm rot="16200000" flipH="1">
            <a:off x="2009371" y="2463052"/>
            <a:ext cx="977550" cy="327747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CB247AC9-8CBC-A5DA-AB2B-33FBE30FD557}"/>
              </a:ext>
            </a:extLst>
          </p:cNvPr>
          <p:cNvCxnSpPr>
            <a:cxnSpLocks/>
            <a:stCxn id="21" idx="2"/>
          </p:cNvCxnSpPr>
          <p:nvPr/>
        </p:nvCxnSpPr>
        <p:spPr>
          <a:xfrm rot="16200000" flipH="1">
            <a:off x="3723234" y="749189"/>
            <a:ext cx="483428" cy="621107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AFB51E32-A777-348B-7767-4B02349CA8C2}"/>
              </a:ext>
            </a:extLst>
          </p:cNvPr>
          <p:cNvSpPr/>
          <p:nvPr/>
        </p:nvSpPr>
        <p:spPr>
          <a:xfrm>
            <a:off x="1188117" y="3281882"/>
            <a:ext cx="1246872"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2000" dirty="0">
                <a:solidFill>
                  <a:schemeClr val="accent4">
                    <a:lumMod val="75000"/>
                  </a:schemeClr>
                </a:solidFill>
                <a:latin typeface="Comic Sans MS" panose="030F0902030302020204" pitchFamily="66" charset="0"/>
              </a:rPr>
              <a:t>learning</a:t>
            </a:r>
          </a:p>
        </p:txBody>
      </p:sp>
      <p:sp>
        <p:nvSpPr>
          <p:cNvPr id="8" name="Rectangle 7">
            <a:extLst>
              <a:ext uri="{FF2B5EF4-FFF2-40B4-BE49-F238E27FC236}">
                <a16:creationId xmlns:a16="http://schemas.microsoft.com/office/drawing/2014/main" id="{8E8C0CEB-D104-F273-88F3-EEE8F3D8C4AA}"/>
              </a:ext>
            </a:extLst>
          </p:cNvPr>
          <p:cNvSpPr/>
          <p:nvPr/>
        </p:nvSpPr>
        <p:spPr>
          <a:xfrm>
            <a:off x="804741" y="1876591"/>
            <a:ext cx="7124070"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Learning not just idea, but also writing</a:t>
            </a:r>
            <a:endParaRPr lang="en-US" altLang="zh-CN" sz="2000" dirty="0">
              <a:solidFill>
                <a:srgbClr val="C00000"/>
              </a:solidFill>
              <a:latin typeface="Comic Sans MS" panose="030F0902030302020204" pitchFamily="66" charset="0"/>
            </a:endParaRPr>
          </a:p>
        </p:txBody>
      </p:sp>
      <p:sp>
        <p:nvSpPr>
          <p:cNvPr id="47" name="Rectangle 46">
            <a:extLst>
              <a:ext uri="{FF2B5EF4-FFF2-40B4-BE49-F238E27FC236}">
                <a16:creationId xmlns:a16="http://schemas.microsoft.com/office/drawing/2014/main" id="{A267E5BD-8750-EEF8-F296-CA8F472D8B5F}"/>
              </a:ext>
            </a:extLst>
          </p:cNvPr>
          <p:cNvSpPr/>
          <p:nvPr/>
        </p:nvSpPr>
        <p:spPr>
          <a:xfrm>
            <a:off x="0" y="6319705"/>
            <a:ext cx="2471609" cy="3109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1600" dirty="0">
                <a:solidFill>
                  <a:schemeClr val="tx1"/>
                </a:solidFill>
                <a:latin typeface="Comic Sans MS" panose="030F0902030302020204" pitchFamily="66" charset="0"/>
              </a:rPr>
              <a:t>Credits: google images</a:t>
            </a:r>
          </a:p>
        </p:txBody>
      </p:sp>
    </p:spTree>
    <p:extLst>
      <p:ext uri="{BB962C8B-B14F-4D97-AF65-F5344CB8AC3E}">
        <p14:creationId xmlns:p14="http://schemas.microsoft.com/office/powerpoint/2010/main" val="2098420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9018F-046F-9418-049B-A30F75E358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2A83BA-36CE-BA1B-FB69-E163A9A2348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D7E710F6-F0F8-FA33-6F92-1E293EFD121A}"/>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DE435C5-092F-B662-1D97-8C5358955424}"/>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73489FF-BD69-BC4F-BF0C-21F5A49117D6}"/>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6744868-EC32-5E3C-623D-32F1E22521CE}"/>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Revise, revise, and revise</a:t>
            </a:r>
          </a:p>
        </p:txBody>
      </p:sp>
      <p:sp>
        <p:nvSpPr>
          <p:cNvPr id="8" name="Rectangle 7">
            <a:extLst>
              <a:ext uri="{FF2B5EF4-FFF2-40B4-BE49-F238E27FC236}">
                <a16:creationId xmlns:a16="http://schemas.microsoft.com/office/drawing/2014/main" id="{2C78B164-0E5D-3DCA-6166-C50A96FD2A49}"/>
              </a:ext>
            </a:extLst>
          </p:cNvPr>
          <p:cNvSpPr/>
          <p:nvPr/>
        </p:nvSpPr>
        <p:spPr>
          <a:xfrm>
            <a:off x="651610" y="1556544"/>
            <a:ext cx="8256418" cy="20842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Writing is not a one-time thing; you need to iteratively revise back and forth; </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Discuss with your advisor/collaborators, and improve from comments</a:t>
            </a:r>
          </a:p>
          <a:p>
            <a:pPr marL="342900" indent="-342900">
              <a:lnSpc>
                <a:spcPct val="135000"/>
              </a:lnSpc>
              <a:buFont typeface="Courier New" panose="02070309020205020404" pitchFamily="49" charset="0"/>
              <a:buChar char="o"/>
            </a:pPr>
            <a:r>
              <a:rPr lang="en-US" altLang="zh-CN" dirty="0">
                <a:solidFill>
                  <a:schemeClr val="tx1"/>
                </a:solidFill>
                <a:latin typeface="Comic Sans MS" panose="030F0902030302020204" pitchFamily="66" charset="0"/>
              </a:rPr>
              <a:t>Start writing as soon as possible; give some time to your advisor and collaborators</a:t>
            </a:r>
            <a:endParaRPr lang="en-US" altLang="zh-CN" dirty="0">
              <a:solidFill>
                <a:srgbClr val="C00000"/>
              </a:solidFill>
              <a:latin typeface="Comic Sans MS" panose="030F0902030302020204" pitchFamily="66" charset="0"/>
            </a:endParaRPr>
          </a:p>
        </p:txBody>
      </p:sp>
      <p:sp>
        <p:nvSpPr>
          <p:cNvPr id="3" name="Rectangle 2">
            <a:extLst>
              <a:ext uri="{FF2B5EF4-FFF2-40B4-BE49-F238E27FC236}">
                <a16:creationId xmlns:a16="http://schemas.microsoft.com/office/drawing/2014/main" id="{073EABE5-BA3B-DCD5-DB80-4F0633641FAA}"/>
              </a:ext>
            </a:extLst>
          </p:cNvPr>
          <p:cNvSpPr/>
          <p:nvPr/>
        </p:nvSpPr>
        <p:spPr>
          <a:xfrm>
            <a:off x="0" y="6319705"/>
            <a:ext cx="3613173" cy="3109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1600" dirty="0">
                <a:solidFill>
                  <a:schemeClr val="tx1"/>
                </a:solidFill>
                <a:latin typeface="Comic Sans MS" panose="030F0902030302020204" pitchFamily="66" charset="0"/>
              </a:rPr>
              <a:t>Credits: </a:t>
            </a:r>
            <a:r>
              <a:rPr lang="en-US" altLang="zh-CN" sz="1600" dirty="0" err="1">
                <a:solidFill>
                  <a:schemeClr val="tx1"/>
                </a:solidFill>
                <a:latin typeface="Comic Sans MS" panose="030F0902030302020204" pitchFamily="66" charset="0"/>
              </a:rPr>
              <a:t>Chatgpt</a:t>
            </a:r>
            <a:r>
              <a:rPr lang="en-US" altLang="zh-CN" sz="1600" dirty="0">
                <a:solidFill>
                  <a:schemeClr val="tx1"/>
                </a:solidFill>
                <a:latin typeface="Comic Sans MS" panose="030F0902030302020204" pitchFamily="66" charset="0"/>
              </a:rPr>
              <a:t>-generated images</a:t>
            </a:r>
          </a:p>
        </p:txBody>
      </p:sp>
      <p:pic>
        <p:nvPicPr>
          <p:cNvPr id="1026" name="Picture 2">
            <a:extLst>
              <a:ext uri="{FF2B5EF4-FFF2-40B4-BE49-F238E27FC236}">
                <a16:creationId xmlns:a16="http://schemas.microsoft.com/office/drawing/2014/main" id="{DD82F0F5-6041-6F35-FD0A-AF9CDB5AD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28" t="18859" r="21377" b="17177"/>
          <a:stretch/>
        </p:blipFill>
        <p:spPr bwMode="auto">
          <a:xfrm>
            <a:off x="651609" y="3842102"/>
            <a:ext cx="2090057" cy="2088971"/>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3A4DFBD9-2C08-1AA2-8CDB-4F902CA550D0}"/>
              </a:ext>
            </a:extLst>
          </p:cNvPr>
          <p:cNvSpPr/>
          <p:nvPr/>
        </p:nvSpPr>
        <p:spPr>
          <a:xfrm>
            <a:off x="2887245" y="4644272"/>
            <a:ext cx="580349"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768B701-6643-CB87-E778-1DA1836B6C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87" t="15064" r="22641" b="20377"/>
          <a:stretch/>
        </p:blipFill>
        <p:spPr bwMode="auto">
          <a:xfrm>
            <a:off x="3613173" y="3842102"/>
            <a:ext cx="1989085" cy="2088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95B38B-3CDE-56F2-DFD4-7A77649E1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95" t="9466" r="22468" b="23213"/>
          <a:stretch/>
        </p:blipFill>
        <p:spPr bwMode="auto">
          <a:xfrm>
            <a:off x="6473765" y="3816691"/>
            <a:ext cx="1934348" cy="2088971"/>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59BCB8DF-9D88-027F-E381-30C37DA756B1}"/>
              </a:ext>
            </a:extLst>
          </p:cNvPr>
          <p:cNvSpPr/>
          <p:nvPr/>
        </p:nvSpPr>
        <p:spPr>
          <a:xfrm>
            <a:off x="5747837" y="4620921"/>
            <a:ext cx="580349"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13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21F5-EC4C-B356-0B18-42B986DAAE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DAF050-9D85-2EEF-B5E1-1AC4C847705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37C0613-030C-03A9-2A45-F62B955AB84A}"/>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C286534-2617-3BC5-1404-D8A876D6F36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D76B115-2ED2-7598-7223-A8344775EF4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2A907260-D8B5-F5B6-B86D-DFD667952798}"/>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use simple sentences</a:t>
            </a:r>
          </a:p>
        </p:txBody>
      </p:sp>
      <p:sp>
        <p:nvSpPr>
          <p:cNvPr id="8" name="Rectangle 7">
            <a:extLst>
              <a:ext uri="{FF2B5EF4-FFF2-40B4-BE49-F238E27FC236}">
                <a16:creationId xmlns:a16="http://schemas.microsoft.com/office/drawing/2014/main" id="{9CEAC4B3-EED3-CEF1-6F1F-431DEF2E043D}"/>
              </a:ext>
            </a:extLst>
          </p:cNvPr>
          <p:cNvSpPr/>
          <p:nvPr/>
        </p:nvSpPr>
        <p:spPr>
          <a:xfrm>
            <a:off x="651610" y="1556544"/>
            <a:ext cx="8256418" cy="13631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Scientific writing is not like novel or poem writing; The most important thing is to </a:t>
            </a:r>
            <a:r>
              <a:rPr lang="en-US" dirty="0">
                <a:solidFill>
                  <a:srgbClr val="C00000"/>
                </a:solidFill>
                <a:latin typeface="Comic Sans MS" panose="030F0902030302020204" pitchFamily="66" charset="0"/>
              </a:rPr>
              <a:t>make every point clear</a:t>
            </a:r>
            <a:r>
              <a:rPr lang="en-US" dirty="0">
                <a:solidFill>
                  <a:schemeClr val="tx1"/>
                </a:solidFill>
                <a:latin typeface="Comic Sans MS" panose="030F0902030302020204" pitchFamily="66" charset="0"/>
              </a:rPr>
              <a:t> so reviewers and readers can </a:t>
            </a:r>
            <a:r>
              <a:rPr lang="en-US" dirty="0">
                <a:solidFill>
                  <a:srgbClr val="C00000"/>
                </a:solidFill>
                <a:latin typeface="Comic Sans MS" panose="030F0902030302020204" pitchFamily="66" charset="0"/>
              </a:rPr>
              <a:t>understand it easily</a:t>
            </a:r>
            <a:r>
              <a:rPr lang="en-US" dirty="0">
                <a:solidFill>
                  <a:schemeClr val="tx1"/>
                </a:solidFill>
                <a:latin typeface="Comic Sans MS" panose="030F0902030302020204" pitchFamily="66" charset="0"/>
              </a:rPr>
              <a:t>.</a:t>
            </a:r>
          </a:p>
        </p:txBody>
      </p:sp>
      <p:sp>
        <p:nvSpPr>
          <p:cNvPr id="10" name="Rectangle 9">
            <a:extLst>
              <a:ext uri="{FF2B5EF4-FFF2-40B4-BE49-F238E27FC236}">
                <a16:creationId xmlns:a16="http://schemas.microsoft.com/office/drawing/2014/main" id="{44D43998-FAF0-1521-7944-E1ADA80D6351}"/>
              </a:ext>
            </a:extLst>
          </p:cNvPr>
          <p:cNvSpPr/>
          <p:nvPr/>
        </p:nvSpPr>
        <p:spPr>
          <a:xfrm>
            <a:off x="235973" y="2989208"/>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Write every word on your own</a:t>
            </a:r>
          </a:p>
        </p:txBody>
      </p:sp>
      <p:sp>
        <p:nvSpPr>
          <p:cNvPr id="11" name="Rectangle 10">
            <a:extLst>
              <a:ext uri="{FF2B5EF4-FFF2-40B4-BE49-F238E27FC236}">
                <a16:creationId xmlns:a16="http://schemas.microsoft.com/office/drawing/2014/main" id="{304A66C9-ACC6-9935-EC49-0958EB1BF8A0}"/>
              </a:ext>
            </a:extLst>
          </p:cNvPr>
          <p:cNvSpPr/>
          <p:nvPr/>
        </p:nvSpPr>
        <p:spPr>
          <a:xfrm>
            <a:off x="651610" y="3517900"/>
            <a:ext cx="8256418" cy="15528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Do NOT copy from other papers (even your own papers). You can rephrase similar statements.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My opinion: Use tools like ChatGPT </a:t>
            </a:r>
            <a:r>
              <a:rPr lang="en-US" dirty="0">
                <a:solidFill>
                  <a:srgbClr val="C00000"/>
                </a:solidFill>
                <a:latin typeface="Comic Sans MS" panose="030F0902030302020204" pitchFamily="66" charset="0"/>
              </a:rPr>
              <a:t>only when you know how to write papers</a:t>
            </a:r>
            <a:r>
              <a:rPr lang="en-US" dirty="0">
                <a:solidFill>
                  <a:schemeClr val="tx1"/>
                </a:solidFill>
                <a:latin typeface="Comic Sans MS" panose="030F0902030302020204" pitchFamily="66" charset="0"/>
              </a:rPr>
              <a:t>; don’t use it when you start the learning of writing</a:t>
            </a:r>
            <a:endParaRPr lang="en-US" dirty="0">
              <a:solidFill>
                <a:srgbClr val="C00000"/>
              </a:solidFill>
              <a:latin typeface="Comic Sans MS" panose="030F0902030302020204" pitchFamily="66" charset="0"/>
            </a:endParaRPr>
          </a:p>
        </p:txBody>
      </p:sp>
    </p:spTree>
    <p:extLst>
      <p:ext uri="{BB962C8B-B14F-4D97-AF65-F5344CB8AC3E}">
        <p14:creationId xmlns:p14="http://schemas.microsoft.com/office/powerpoint/2010/main" val="3183954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2CAC-CF12-3417-C771-0B641CA9B5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A8DF39-8646-82FC-1982-E65CF9ACD82D}"/>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E850DC84-8568-BCC6-6F7F-7EDAC12D29F8}"/>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113691A9-BCFC-0AAE-4472-E0635397804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E4840EC-1882-D213-8F5E-13630A1CE59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B5555A30-48DF-3CD7-6604-521609646D5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make good-looking figures</a:t>
            </a:r>
          </a:p>
        </p:txBody>
      </p:sp>
      <p:sp>
        <p:nvSpPr>
          <p:cNvPr id="13" name="Rectangle 12">
            <a:extLst>
              <a:ext uri="{FF2B5EF4-FFF2-40B4-BE49-F238E27FC236}">
                <a16:creationId xmlns:a16="http://schemas.microsoft.com/office/drawing/2014/main" id="{C1B0FB65-F1E5-DE89-DE3D-D76B9BAA43AA}"/>
              </a:ext>
            </a:extLst>
          </p:cNvPr>
          <p:cNvSpPr/>
          <p:nvPr/>
        </p:nvSpPr>
        <p:spPr>
          <a:xfrm>
            <a:off x="651610" y="1556544"/>
            <a:ext cx="8256418" cy="16410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These are what you can control in your paper, so try to make them good and give reviewers a good impression</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Learn from other papers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Tool: Power Point is good enough to me</a:t>
            </a:r>
          </a:p>
        </p:txBody>
      </p:sp>
    </p:spTree>
    <p:extLst>
      <p:ext uri="{BB962C8B-B14F-4D97-AF65-F5344CB8AC3E}">
        <p14:creationId xmlns:p14="http://schemas.microsoft.com/office/powerpoint/2010/main" val="85128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E931-8BF7-5F79-17CF-2E21CD276F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F00699-800C-67F1-EB70-BDB266724CA0}"/>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17DB599-67A8-6153-14EE-89C1ED9CA349}"/>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AEC2ECD1-52DE-F555-2C66-6D6EC440F3B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FCDA664-B3D0-8823-BD82-6D95F7DBA9C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04327C0B-B061-2F69-22FA-EB21569A1E82}"/>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make good-looking figures</a:t>
            </a:r>
          </a:p>
        </p:txBody>
      </p:sp>
      <p:sp>
        <p:nvSpPr>
          <p:cNvPr id="13" name="Rectangle 12">
            <a:extLst>
              <a:ext uri="{FF2B5EF4-FFF2-40B4-BE49-F238E27FC236}">
                <a16:creationId xmlns:a16="http://schemas.microsoft.com/office/drawing/2014/main" id="{646B0D29-6679-52B9-7B17-8A5086145185}"/>
              </a:ext>
            </a:extLst>
          </p:cNvPr>
          <p:cNvSpPr/>
          <p:nvPr/>
        </p:nvSpPr>
        <p:spPr>
          <a:xfrm>
            <a:off x="651610" y="1568419"/>
            <a:ext cx="8256418"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Some examples (not from my paper)</a:t>
            </a:r>
          </a:p>
        </p:txBody>
      </p:sp>
      <p:pic>
        <p:nvPicPr>
          <p:cNvPr id="14" name="Picture 13">
            <a:extLst>
              <a:ext uri="{FF2B5EF4-FFF2-40B4-BE49-F238E27FC236}">
                <a16:creationId xmlns:a16="http://schemas.microsoft.com/office/drawing/2014/main" id="{7C8ED779-E240-C170-E73D-5AE6898B19F6}"/>
              </a:ext>
            </a:extLst>
          </p:cNvPr>
          <p:cNvPicPr>
            <a:picLocks noChangeAspect="1"/>
          </p:cNvPicPr>
          <p:nvPr/>
        </p:nvPicPr>
        <p:blipFill>
          <a:blip r:embed="rId4"/>
          <a:stretch>
            <a:fillRect/>
          </a:stretch>
        </p:blipFill>
        <p:spPr>
          <a:xfrm>
            <a:off x="176595" y="2134506"/>
            <a:ext cx="2649731" cy="2062261"/>
          </a:xfrm>
          <a:prstGeom prst="rect">
            <a:avLst/>
          </a:prstGeom>
          <a:ln>
            <a:solidFill>
              <a:schemeClr val="accent6">
                <a:lumMod val="60000"/>
                <a:lumOff val="40000"/>
              </a:schemeClr>
            </a:solidFill>
          </a:ln>
        </p:spPr>
      </p:pic>
      <p:pic>
        <p:nvPicPr>
          <p:cNvPr id="15" name="Picture 14">
            <a:extLst>
              <a:ext uri="{FF2B5EF4-FFF2-40B4-BE49-F238E27FC236}">
                <a16:creationId xmlns:a16="http://schemas.microsoft.com/office/drawing/2014/main" id="{A5D6BC6C-1D30-667A-3720-883734FD65BF}"/>
              </a:ext>
            </a:extLst>
          </p:cNvPr>
          <p:cNvPicPr>
            <a:picLocks noChangeAspect="1"/>
          </p:cNvPicPr>
          <p:nvPr/>
        </p:nvPicPr>
        <p:blipFill>
          <a:blip r:embed="rId5"/>
          <a:stretch>
            <a:fillRect/>
          </a:stretch>
        </p:blipFill>
        <p:spPr>
          <a:xfrm>
            <a:off x="2970367" y="2137414"/>
            <a:ext cx="5386465" cy="1913840"/>
          </a:xfrm>
          <a:prstGeom prst="rect">
            <a:avLst/>
          </a:prstGeom>
          <a:ln>
            <a:solidFill>
              <a:schemeClr val="accent6">
                <a:lumMod val="60000"/>
                <a:lumOff val="40000"/>
              </a:schemeClr>
            </a:solidFill>
          </a:ln>
        </p:spPr>
      </p:pic>
      <p:pic>
        <p:nvPicPr>
          <p:cNvPr id="17" name="Picture 16">
            <a:extLst>
              <a:ext uri="{FF2B5EF4-FFF2-40B4-BE49-F238E27FC236}">
                <a16:creationId xmlns:a16="http://schemas.microsoft.com/office/drawing/2014/main" id="{752799BE-CB4F-D44B-01FB-38AB12BEB916}"/>
              </a:ext>
            </a:extLst>
          </p:cNvPr>
          <p:cNvPicPr>
            <a:picLocks noChangeAspect="1"/>
          </p:cNvPicPr>
          <p:nvPr/>
        </p:nvPicPr>
        <p:blipFill>
          <a:blip r:embed="rId6"/>
          <a:stretch>
            <a:fillRect/>
          </a:stretch>
        </p:blipFill>
        <p:spPr>
          <a:xfrm>
            <a:off x="93473" y="4303957"/>
            <a:ext cx="4615793" cy="1741518"/>
          </a:xfrm>
          <a:prstGeom prst="rect">
            <a:avLst/>
          </a:prstGeom>
          <a:ln>
            <a:solidFill>
              <a:schemeClr val="accent6">
                <a:lumMod val="60000"/>
                <a:lumOff val="40000"/>
              </a:schemeClr>
            </a:solidFill>
          </a:ln>
        </p:spPr>
      </p:pic>
      <p:pic>
        <p:nvPicPr>
          <p:cNvPr id="19" name="Picture 18">
            <a:extLst>
              <a:ext uri="{FF2B5EF4-FFF2-40B4-BE49-F238E27FC236}">
                <a16:creationId xmlns:a16="http://schemas.microsoft.com/office/drawing/2014/main" id="{52F2CE5E-FC83-788A-29E4-31FD13D22AE9}"/>
              </a:ext>
            </a:extLst>
          </p:cNvPr>
          <p:cNvPicPr>
            <a:picLocks noChangeAspect="1"/>
          </p:cNvPicPr>
          <p:nvPr/>
        </p:nvPicPr>
        <p:blipFill>
          <a:blip r:embed="rId7"/>
          <a:stretch>
            <a:fillRect/>
          </a:stretch>
        </p:blipFill>
        <p:spPr>
          <a:xfrm>
            <a:off x="4856930" y="4134379"/>
            <a:ext cx="3430752" cy="1201009"/>
          </a:xfrm>
          <a:prstGeom prst="rect">
            <a:avLst/>
          </a:prstGeom>
          <a:ln>
            <a:solidFill>
              <a:schemeClr val="accent6">
                <a:lumMod val="60000"/>
                <a:lumOff val="40000"/>
              </a:schemeClr>
            </a:solidFill>
          </a:ln>
        </p:spPr>
      </p:pic>
      <p:pic>
        <p:nvPicPr>
          <p:cNvPr id="20" name="Picture 19">
            <a:extLst>
              <a:ext uri="{FF2B5EF4-FFF2-40B4-BE49-F238E27FC236}">
                <a16:creationId xmlns:a16="http://schemas.microsoft.com/office/drawing/2014/main" id="{32098BFB-E45C-A261-02EF-8F43F6C8DA2B}"/>
              </a:ext>
            </a:extLst>
          </p:cNvPr>
          <p:cNvPicPr>
            <a:picLocks noChangeAspect="1"/>
          </p:cNvPicPr>
          <p:nvPr/>
        </p:nvPicPr>
        <p:blipFill>
          <a:blip r:embed="rId8"/>
          <a:stretch>
            <a:fillRect/>
          </a:stretch>
        </p:blipFill>
        <p:spPr>
          <a:xfrm>
            <a:off x="4779819" y="5393424"/>
            <a:ext cx="4303618" cy="1201009"/>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377659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79D5C-D428-5DC4-DEC2-71E50543CB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97323A-B2AD-3121-CBE6-97C80A04D95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B9E4F9A-38E0-AE37-7381-7FE7D576284A}"/>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CCA68E29-712D-E60E-49FA-C5985B3D66B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A3FC96C-8534-5FC9-BD1B-275B07847A35}"/>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445DFE40-0BC5-974D-EA39-D56D851B218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sp>
        <p:nvSpPr>
          <p:cNvPr id="13" name="Rectangle 12">
            <a:extLst>
              <a:ext uri="{FF2B5EF4-FFF2-40B4-BE49-F238E27FC236}">
                <a16:creationId xmlns:a16="http://schemas.microsoft.com/office/drawing/2014/main" id="{7810B1A3-13EB-0BD8-AB30-E334ECECF9BF}"/>
              </a:ext>
            </a:extLst>
          </p:cNvPr>
          <p:cNvSpPr/>
          <p:nvPr/>
        </p:nvSpPr>
        <p:spPr>
          <a:xfrm>
            <a:off x="651610" y="1556543"/>
            <a:ext cx="8256418" cy="23646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Extensive and solid experiments are crucial (in reviewers’ eye) to justify the effectiveness of your work </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Rich ablations are required for analysis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Tables in experiments should be compact and elegant</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Highlight your results in tables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Improve readability of your tables in ablations (adding orders)</a:t>
            </a:r>
          </a:p>
        </p:txBody>
      </p:sp>
    </p:spTree>
    <p:extLst>
      <p:ext uri="{BB962C8B-B14F-4D97-AF65-F5344CB8AC3E}">
        <p14:creationId xmlns:p14="http://schemas.microsoft.com/office/powerpoint/2010/main" val="394485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720F-610B-27DA-F60E-1676219DF74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8A4C0-05C6-9D57-37B0-A6A7EBA7A49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5648A1FC-8D3B-701A-E616-DC95DFDDFE19}"/>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1620BB6-52A1-F809-CFF0-5FECA2A3E7B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What Is The Goal?</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F0A478A-CC4C-E0B1-0123-1175FEB1D3E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2A8AEC33-5750-307E-A6C1-828F56C0DAEE}"/>
              </a:ext>
            </a:extLst>
          </p:cNvPr>
          <p:cNvSpPr/>
          <p:nvPr/>
        </p:nvSpPr>
        <p:spPr>
          <a:xfrm>
            <a:off x="235973" y="1140054"/>
            <a:ext cx="7627867"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Writing paper is to tell reviewers (and readers):</a:t>
            </a:r>
          </a:p>
        </p:txBody>
      </p:sp>
      <p:sp>
        <p:nvSpPr>
          <p:cNvPr id="8" name="Rectangle 7">
            <a:extLst>
              <a:ext uri="{FF2B5EF4-FFF2-40B4-BE49-F238E27FC236}">
                <a16:creationId xmlns:a16="http://schemas.microsoft.com/office/drawing/2014/main" id="{9732BAC7-2F8B-432A-4C56-859CD2716310}"/>
              </a:ext>
            </a:extLst>
          </p:cNvPr>
          <p:cNvSpPr/>
          <p:nvPr/>
        </p:nvSpPr>
        <p:spPr>
          <a:xfrm>
            <a:off x="744583" y="1601118"/>
            <a:ext cx="8138160" cy="42760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Problem X is important </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Previous works A, B, and C have been done</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A, B, and C have their own limitations (e.g., accuracy, efficiency, generality, bias, etc)</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Your proposed work D (to address the above limitations)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Experimental and/or theoretic analysis of your method</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Comparison with previous works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Why your method D is better</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Strength and weakness of D</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Future work on D</a:t>
            </a:r>
          </a:p>
        </p:txBody>
      </p:sp>
    </p:spTree>
    <p:extLst>
      <p:ext uri="{BB962C8B-B14F-4D97-AF65-F5344CB8AC3E}">
        <p14:creationId xmlns:p14="http://schemas.microsoft.com/office/powerpoint/2010/main" val="2545042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DA7A-48B1-E73C-7179-5F898123D9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BA09DCD-6E83-3C36-2576-98805CCC7C58}"/>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DE630425-4E1D-78DF-585D-1DB7FF73AF84}"/>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CBB62603-5291-059E-2DEF-7A686468896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AA846C2-05EF-6BAA-FE81-83B775AB48D3}"/>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7882F472-8485-588B-4EF8-F33674125C4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pic>
        <p:nvPicPr>
          <p:cNvPr id="3" name="Picture 2">
            <a:extLst>
              <a:ext uri="{FF2B5EF4-FFF2-40B4-BE49-F238E27FC236}">
                <a16:creationId xmlns:a16="http://schemas.microsoft.com/office/drawing/2014/main" id="{5DBCCB25-39CF-FEA2-C48D-A6B9CAA8CDC9}"/>
              </a:ext>
            </a:extLst>
          </p:cNvPr>
          <p:cNvPicPr>
            <a:picLocks noChangeAspect="1"/>
          </p:cNvPicPr>
          <p:nvPr/>
        </p:nvPicPr>
        <p:blipFill>
          <a:blip r:embed="rId4"/>
          <a:stretch>
            <a:fillRect/>
          </a:stretch>
        </p:blipFill>
        <p:spPr>
          <a:xfrm>
            <a:off x="480650" y="1776786"/>
            <a:ext cx="8182700" cy="4091350"/>
          </a:xfrm>
          <a:prstGeom prst="rect">
            <a:avLst/>
          </a:prstGeom>
        </p:spPr>
      </p:pic>
      <p:sp>
        <p:nvSpPr>
          <p:cNvPr id="6" name="Rounded Rectangle 5">
            <a:extLst>
              <a:ext uri="{FF2B5EF4-FFF2-40B4-BE49-F238E27FC236}">
                <a16:creationId xmlns:a16="http://schemas.microsoft.com/office/drawing/2014/main" id="{46DA91E6-B2CF-21E6-AEAD-BF6DA9FB24A2}"/>
              </a:ext>
            </a:extLst>
          </p:cNvPr>
          <p:cNvSpPr/>
          <p:nvPr/>
        </p:nvSpPr>
        <p:spPr>
          <a:xfrm>
            <a:off x="235973" y="3111335"/>
            <a:ext cx="8646770" cy="31766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C554D64-4EE1-CFF8-566A-D1CDF07F5218}"/>
              </a:ext>
            </a:extLst>
          </p:cNvPr>
          <p:cNvSpPr/>
          <p:nvPr/>
        </p:nvSpPr>
        <p:spPr>
          <a:xfrm>
            <a:off x="248614" y="5476687"/>
            <a:ext cx="8646770" cy="31766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387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3F72B-D67B-A9E1-E278-29370940748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C04B5E-6752-5F83-563C-E6BAD51A2C3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B43F553-7053-F9BC-77E9-1347261113A9}"/>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E00CB3C3-ED07-68F0-3AC1-C17857D0B56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B8F4A5B-1FF5-ED16-3BBD-1F72AA158E7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31993569-ABB3-4E02-89A2-0A07C967C9BA}"/>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pic>
        <p:nvPicPr>
          <p:cNvPr id="7" name="Picture 6">
            <a:extLst>
              <a:ext uri="{FF2B5EF4-FFF2-40B4-BE49-F238E27FC236}">
                <a16:creationId xmlns:a16="http://schemas.microsoft.com/office/drawing/2014/main" id="{4CAA961A-61D0-7C62-EA26-BB056B850DCD}"/>
              </a:ext>
            </a:extLst>
          </p:cNvPr>
          <p:cNvPicPr>
            <a:picLocks noChangeAspect="1"/>
          </p:cNvPicPr>
          <p:nvPr/>
        </p:nvPicPr>
        <p:blipFill>
          <a:blip r:embed="rId4"/>
          <a:stretch>
            <a:fillRect/>
          </a:stretch>
        </p:blipFill>
        <p:spPr>
          <a:xfrm>
            <a:off x="852857" y="3547055"/>
            <a:ext cx="6962504" cy="3051746"/>
          </a:xfrm>
          <a:prstGeom prst="rect">
            <a:avLst/>
          </a:prstGeom>
        </p:spPr>
      </p:pic>
      <p:sp>
        <p:nvSpPr>
          <p:cNvPr id="10" name="Rounded Rectangle 9">
            <a:extLst>
              <a:ext uri="{FF2B5EF4-FFF2-40B4-BE49-F238E27FC236}">
                <a16:creationId xmlns:a16="http://schemas.microsoft.com/office/drawing/2014/main" id="{3FB9A98F-71AD-7A4B-2AF4-8FA184961055}"/>
              </a:ext>
            </a:extLst>
          </p:cNvPr>
          <p:cNvSpPr/>
          <p:nvPr/>
        </p:nvSpPr>
        <p:spPr>
          <a:xfrm>
            <a:off x="952575" y="4264734"/>
            <a:ext cx="328561" cy="108803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7B82F23-86F8-50A4-C7A7-1066C6309D7D}"/>
              </a:ext>
            </a:extLst>
          </p:cNvPr>
          <p:cNvSpPr/>
          <p:nvPr/>
        </p:nvSpPr>
        <p:spPr>
          <a:xfrm>
            <a:off x="4393484" y="4272743"/>
            <a:ext cx="328562" cy="102683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47578C2-F68B-2A06-246A-ACC82CDFA146}"/>
              </a:ext>
            </a:extLst>
          </p:cNvPr>
          <p:cNvSpPr/>
          <p:nvPr/>
        </p:nvSpPr>
        <p:spPr>
          <a:xfrm>
            <a:off x="989981" y="5690066"/>
            <a:ext cx="328561" cy="92215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EF85A3D-B007-C839-4508-B18A96470161}"/>
              </a:ext>
            </a:extLst>
          </p:cNvPr>
          <p:cNvSpPr/>
          <p:nvPr/>
        </p:nvSpPr>
        <p:spPr>
          <a:xfrm>
            <a:off x="4412243" y="5821070"/>
            <a:ext cx="328561" cy="78960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68949BE-6A71-D437-98A7-5747DC2130CF}"/>
              </a:ext>
            </a:extLst>
          </p:cNvPr>
          <p:cNvPicPr>
            <a:picLocks noChangeAspect="1"/>
          </p:cNvPicPr>
          <p:nvPr/>
        </p:nvPicPr>
        <p:blipFill>
          <a:blip r:embed="rId5"/>
          <a:stretch>
            <a:fillRect/>
          </a:stretch>
        </p:blipFill>
        <p:spPr>
          <a:xfrm>
            <a:off x="852857" y="1576478"/>
            <a:ext cx="5887998" cy="1850649"/>
          </a:xfrm>
          <a:prstGeom prst="rect">
            <a:avLst/>
          </a:prstGeom>
        </p:spPr>
      </p:pic>
      <p:sp>
        <p:nvSpPr>
          <p:cNvPr id="8" name="Rounded Rectangle 7">
            <a:extLst>
              <a:ext uri="{FF2B5EF4-FFF2-40B4-BE49-F238E27FC236}">
                <a16:creationId xmlns:a16="http://schemas.microsoft.com/office/drawing/2014/main" id="{E77C2188-7DAE-B686-5A3C-AEF377F9CACF}"/>
              </a:ext>
            </a:extLst>
          </p:cNvPr>
          <p:cNvSpPr/>
          <p:nvPr/>
        </p:nvSpPr>
        <p:spPr>
          <a:xfrm>
            <a:off x="3703915" y="1830646"/>
            <a:ext cx="298070" cy="108803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12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2393-122F-D61F-16D4-887D9A9D09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869A0D7-95DD-FB2D-8657-31DD341E5F91}"/>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83DF55B-1359-7DA4-D5E2-CA930BEA514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54D2CA9B-E45F-9B8B-0185-C1EE5877890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4145FE0-4FA5-1CFB-E721-F34590B1B00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8E7ECDA-8FBB-03AC-D5E2-08B36D0D0924}"/>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Outline of a paper (conference paper as an example):</a:t>
            </a:r>
          </a:p>
        </p:txBody>
      </p:sp>
      <p:sp>
        <p:nvSpPr>
          <p:cNvPr id="8" name="Rectangle 7">
            <a:extLst>
              <a:ext uri="{FF2B5EF4-FFF2-40B4-BE49-F238E27FC236}">
                <a16:creationId xmlns:a16="http://schemas.microsoft.com/office/drawing/2014/main" id="{2910AFD6-7308-62DE-F7EA-3E44B00C8D8E}"/>
              </a:ext>
            </a:extLst>
          </p:cNvPr>
          <p:cNvSpPr/>
          <p:nvPr/>
        </p:nvSpPr>
        <p:spPr>
          <a:xfrm>
            <a:off x="744583" y="1601118"/>
            <a:ext cx="8138160" cy="2902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Title</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Abstract</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Introduction</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Related Work</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Your Methodology</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Experiments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Conclusion</a:t>
            </a:r>
          </a:p>
        </p:txBody>
      </p:sp>
    </p:spTree>
    <p:extLst>
      <p:ext uri="{BB962C8B-B14F-4D97-AF65-F5344CB8AC3E}">
        <p14:creationId xmlns:p14="http://schemas.microsoft.com/office/powerpoint/2010/main" val="425486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24BA-11C2-096B-6DF4-1EA025FEB8B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B57496A-8DC3-F4B0-AE4C-EB6221E65899}"/>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D22DE62-A942-666B-7754-46348B91979B}"/>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61873378-C63B-7029-D38B-F9016018B5E4}"/>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7E3B977-30CE-B700-6F32-CFF33DC3DF93}"/>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E370E598-2165-4C3C-D623-65741F09B90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Title</a:t>
            </a:r>
          </a:p>
        </p:txBody>
      </p:sp>
      <p:sp>
        <p:nvSpPr>
          <p:cNvPr id="2" name="Rectangle 1">
            <a:extLst>
              <a:ext uri="{FF2B5EF4-FFF2-40B4-BE49-F238E27FC236}">
                <a16:creationId xmlns:a16="http://schemas.microsoft.com/office/drawing/2014/main" id="{2C6E06CC-63A3-0EE9-AA47-50F76FDCB047}"/>
              </a:ext>
            </a:extLst>
          </p:cNvPr>
          <p:cNvSpPr/>
          <p:nvPr/>
        </p:nvSpPr>
        <p:spPr>
          <a:xfrm>
            <a:off x="744583" y="1601117"/>
            <a:ext cx="8138160" cy="27003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Clearly</a:t>
            </a:r>
            <a:r>
              <a:rPr lang="zh-CN" altLang="en-US" sz="2000" dirty="0">
                <a:solidFill>
                  <a:schemeClr val="tx1"/>
                </a:solidFill>
                <a:latin typeface="Comic Sans MS" panose="030F0902030302020204" pitchFamily="66" charset="0"/>
              </a:rPr>
              <a:t> </a:t>
            </a:r>
            <a:r>
              <a:rPr lang="en-US" altLang="zh-CN" sz="2000" dirty="0">
                <a:solidFill>
                  <a:schemeClr val="tx1"/>
                </a:solidFill>
                <a:latin typeface="Comic Sans MS" panose="030F0902030302020204" pitchFamily="66" charset="0"/>
              </a:rPr>
              <a:t>state the key in you paper</a:t>
            </a: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Don’t make it too long (usually less than 15 words)</a:t>
            </a: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Make it attractive</a:t>
            </a:r>
          </a:p>
          <a:p>
            <a:pPr marL="342900" indent="-342900">
              <a:lnSpc>
                <a:spcPct val="135000"/>
              </a:lnSpc>
              <a:buFont typeface="Courier New" panose="02070309020205020404" pitchFamily="49" charset="0"/>
              <a:buChar char="o"/>
            </a:pP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rgbClr val="C00000"/>
                </a:solidFill>
                <a:latin typeface="Comic Sans MS" panose="030F0902030302020204" pitchFamily="66" charset="0"/>
              </a:rPr>
              <a:t>A good title is as important as the abstract and introduction. It is worth time.</a:t>
            </a:r>
          </a:p>
        </p:txBody>
      </p:sp>
    </p:spTree>
    <p:extLst>
      <p:ext uri="{BB962C8B-B14F-4D97-AF65-F5344CB8AC3E}">
        <p14:creationId xmlns:p14="http://schemas.microsoft.com/office/powerpoint/2010/main" val="3542936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EF7B6-B8E5-8278-DDBA-E8C2536E86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643BF21-03E4-815A-8819-458643D50112}"/>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EAE7080-61CE-4144-29C4-FAFC81FDC082}"/>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541ADA9-49B3-8C93-096E-32873A551AAA}"/>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BB41E15-900C-6232-D7AE-90EA48AEFE8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D570042-7F30-BBEC-96F3-17CDC4EAD062}"/>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Title</a:t>
            </a:r>
          </a:p>
        </p:txBody>
      </p:sp>
      <p:sp>
        <p:nvSpPr>
          <p:cNvPr id="2" name="Rectangle 1">
            <a:extLst>
              <a:ext uri="{FF2B5EF4-FFF2-40B4-BE49-F238E27FC236}">
                <a16:creationId xmlns:a16="http://schemas.microsoft.com/office/drawing/2014/main" id="{7786FD5E-CDAF-87D2-BFEC-BE8C1C3C3881}"/>
              </a:ext>
            </a:extLst>
          </p:cNvPr>
          <p:cNvSpPr/>
          <p:nvPr/>
        </p:nvSpPr>
        <p:spPr>
          <a:xfrm>
            <a:off x="744583" y="1601117"/>
            <a:ext cx="7731905" cy="4910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strategy: </a:t>
            </a:r>
            <a:r>
              <a:rPr lang="en-US" altLang="zh-CN" sz="2000" dirty="0">
                <a:solidFill>
                  <a:srgbClr val="00B050"/>
                </a:solidFill>
                <a:latin typeface="Comic Sans MS" panose="030F0902030302020204" pitchFamily="66" charset="0"/>
              </a:rPr>
              <a:t>attractive words</a:t>
            </a:r>
            <a:r>
              <a:rPr lang="zh-CN" altLang="en-US" sz="2000" dirty="0">
                <a:solidFill>
                  <a:srgbClr val="00B050"/>
                </a:solidFill>
                <a:latin typeface="Comic Sans MS" panose="030F0902030302020204" pitchFamily="66" charset="0"/>
              </a:rPr>
              <a:t> </a:t>
            </a:r>
            <a:r>
              <a:rPr lang="en-US" altLang="zh-CN" sz="2000" dirty="0">
                <a:solidFill>
                  <a:srgbClr val="00B050"/>
                </a:solidFill>
                <a:latin typeface="Comic Sans MS" panose="030F0902030302020204" pitchFamily="66" charset="0"/>
              </a:rPr>
              <a:t>(optional)</a:t>
            </a:r>
            <a:r>
              <a:rPr lang="en-US" altLang="zh-CN" sz="2000" dirty="0">
                <a:solidFill>
                  <a:schemeClr val="tx1"/>
                </a:solidFill>
                <a:latin typeface="Comic Sans MS" panose="030F0902030302020204" pitchFamily="66" charset="0"/>
              </a:rPr>
              <a:t> + </a:t>
            </a:r>
            <a:r>
              <a:rPr lang="en-US" altLang="zh-CN" sz="2000" dirty="0">
                <a:solidFill>
                  <a:srgbClr val="3761FF"/>
                </a:solidFill>
                <a:latin typeface="Comic Sans MS" panose="030F0902030302020204" pitchFamily="66" charset="0"/>
              </a:rPr>
              <a:t>key words </a:t>
            </a:r>
            <a:r>
              <a:rPr lang="en-US" altLang="zh-CN" sz="2000" dirty="0">
                <a:solidFill>
                  <a:schemeClr val="tx1"/>
                </a:solidFill>
                <a:latin typeface="Comic Sans MS" panose="030F0902030302020204" pitchFamily="66" charset="0"/>
              </a:rPr>
              <a:t>+ </a:t>
            </a:r>
            <a:r>
              <a:rPr lang="en-US" altLang="zh-CN" sz="2000" dirty="0">
                <a:solidFill>
                  <a:schemeClr val="accent5">
                    <a:lumMod val="60000"/>
                    <a:lumOff val="40000"/>
                  </a:schemeClr>
                </a:solidFill>
                <a:latin typeface="Comic Sans MS" panose="030F0902030302020204" pitchFamily="66" charset="0"/>
              </a:rPr>
              <a:t>purpose words (optional) </a:t>
            </a:r>
            <a:r>
              <a:rPr lang="en-US" altLang="zh-CN" sz="2000" dirty="0">
                <a:solidFill>
                  <a:schemeClr val="tx1"/>
                </a:solidFill>
                <a:latin typeface="Comic Sans MS" panose="030F0902030302020204" pitchFamily="66" charset="0"/>
              </a:rPr>
              <a:t>+ </a:t>
            </a:r>
            <a:r>
              <a:rPr lang="en-US" altLang="zh-CN" sz="2000" dirty="0">
                <a:solidFill>
                  <a:srgbClr val="C00000"/>
                </a:solidFill>
                <a:latin typeface="Comic Sans MS" panose="030F0902030302020204" pitchFamily="66" charset="0"/>
              </a:rPr>
              <a:t>task name </a:t>
            </a:r>
            <a:r>
              <a:rPr lang="en-US" altLang="zh-CN" sz="2000" dirty="0">
                <a:solidFill>
                  <a:schemeClr val="tx1"/>
                </a:solidFill>
                <a:latin typeface="Comic Sans MS" panose="030F0902030302020204" pitchFamily="66" charset="0"/>
              </a:rPr>
              <a:t>(note: the order of these words is flexible)</a:t>
            </a:r>
          </a:p>
          <a:p>
            <a:pPr marL="342900" indent="-342900">
              <a:lnSpc>
                <a:spcPct val="135000"/>
              </a:lnSpc>
              <a:buFont typeface="Courier New" panose="02070309020205020404" pitchFamily="49" charset="0"/>
              <a:buChar char="o"/>
            </a:pP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Some examples of titles in my papers:</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Knowing Your Target:</a:t>
            </a:r>
            <a:r>
              <a:rPr lang="en-US" sz="1500" dirty="0">
                <a:solidFill>
                  <a:schemeClr val="accent2">
                    <a:lumMod val="75000"/>
                  </a:schemeClr>
                </a:solidFill>
                <a:latin typeface="Comic Sans MS" panose="030F0902030302020204" pitchFamily="66" charset="0"/>
              </a:rPr>
              <a:t> </a:t>
            </a:r>
            <a:r>
              <a:rPr lang="en-US" sz="1500" dirty="0">
                <a:solidFill>
                  <a:srgbClr val="3761FF"/>
                </a:solidFill>
                <a:latin typeface="Comic Sans MS" panose="030F0902030302020204" pitchFamily="66" charset="0"/>
              </a:rPr>
              <a:t>Target-Aware Transformer</a:t>
            </a:r>
            <a:r>
              <a:rPr lang="en-US" sz="1500" dirty="0">
                <a:solidFill>
                  <a:schemeClr val="tx1"/>
                </a:solidFill>
                <a:latin typeface="Comic Sans MS" panose="030F0902030302020204" pitchFamily="66" charset="0"/>
              </a:rPr>
              <a:t> </a:t>
            </a:r>
            <a:r>
              <a:rPr lang="en-US" sz="1500" dirty="0">
                <a:solidFill>
                  <a:schemeClr val="accent5">
                    <a:lumMod val="60000"/>
                    <a:lumOff val="40000"/>
                  </a:schemeClr>
                </a:solidFill>
                <a:latin typeface="Comic Sans MS" panose="030F0902030302020204" pitchFamily="66" charset="0"/>
              </a:rPr>
              <a:t>Makes Better </a:t>
            </a:r>
            <a:r>
              <a:rPr lang="en-US" sz="1500" dirty="0">
                <a:solidFill>
                  <a:srgbClr val="C00000"/>
                </a:solidFill>
                <a:latin typeface="Comic Sans MS" panose="030F0902030302020204" pitchFamily="66" charset="0"/>
              </a:rPr>
              <a:t>Spatio-Temporal Video Grounding </a:t>
            </a:r>
            <a:r>
              <a:rPr lang="en-US" sz="1500" dirty="0">
                <a:solidFill>
                  <a:schemeClr val="tx1"/>
                </a:solidFill>
                <a:latin typeface="Comic Sans MS" panose="030F0902030302020204" pitchFamily="66" charset="0"/>
              </a:rPr>
              <a:t>(ICLR 2025)</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LaMOT: </a:t>
            </a:r>
            <a:r>
              <a:rPr lang="en-US" sz="1500" dirty="0">
                <a:solidFill>
                  <a:srgbClr val="3761FF"/>
                </a:solidFill>
                <a:latin typeface="Comic Sans MS" panose="030F0902030302020204" pitchFamily="66" charset="0"/>
              </a:rPr>
              <a:t>Language-Guided</a:t>
            </a:r>
            <a:r>
              <a:rPr lang="en-US" sz="1500" dirty="0">
                <a:solidFill>
                  <a:srgbClr val="00B050"/>
                </a:solidFill>
                <a:latin typeface="Comic Sans MS" panose="030F0902030302020204" pitchFamily="66" charset="0"/>
              </a:rPr>
              <a:t> </a:t>
            </a:r>
            <a:r>
              <a:rPr lang="en-US" sz="1500" dirty="0">
                <a:solidFill>
                  <a:srgbClr val="C00000"/>
                </a:solidFill>
                <a:latin typeface="Comic Sans MS" panose="030F0902030302020204" pitchFamily="66" charset="0"/>
              </a:rPr>
              <a:t>Multi-Object Tracking </a:t>
            </a:r>
            <a:r>
              <a:rPr lang="en-US" sz="1500" dirty="0">
                <a:solidFill>
                  <a:schemeClr val="tx1"/>
                </a:solidFill>
                <a:latin typeface="Comic Sans MS" panose="030F0902030302020204" pitchFamily="66" charset="0"/>
              </a:rPr>
              <a:t>(ICRA 2025)</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Beyond MOT: </a:t>
            </a:r>
            <a:r>
              <a:rPr lang="en-US" sz="1500" dirty="0">
                <a:solidFill>
                  <a:srgbClr val="3761FF"/>
                </a:solidFill>
                <a:latin typeface="Comic Sans MS" panose="030F0902030302020204" pitchFamily="66" charset="0"/>
              </a:rPr>
              <a:t>Semantic</a:t>
            </a:r>
            <a:r>
              <a:rPr lang="en-US" sz="1500" dirty="0">
                <a:solidFill>
                  <a:srgbClr val="00B050"/>
                </a:solidFill>
                <a:latin typeface="Comic Sans MS" panose="030F0902030302020204" pitchFamily="66" charset="0"/>
              </a:rPr>
              <a:t> </a:t>
            </a:r>
            <a:r>
              <a:rPr lang="en-US" sz="1500" dirty="0">
                <a:solidFill>
                  <a:srgbClr val="C00000"/>
                </a:solidFill>
                <a:latin typeface="Comic Sans MS" panose="030F0902030302020204" pitchFamily="66" charset="0"/>
              </a:rPr>
              <a:t>Multi-Object Tracking </a:t>
            </a:r>
            <a:r>
              <a:rPr lang="en-US" sz="1500" dirty="0">
                <a:solidFill>
                  <a:schemeClr val="tx1"/>
                </a:solidFill>
                <a:latin typeface="Comic Sans MS" panose="030F0902030302020204" pitchFamily="66" charset="0"/>
              </a:rPr>
              <a:t>(ECCV 2024)</a:t>
            </a:r>
          </a:p>
          <a:p>
            <a:pPr marL="800100" lvl="1" indent="-342900">
              <a:lnSpc>
                <a:spcPct val="130000"/>
              </a:lnSpc>
              <a:buFont typeface="Wingdings" pitchFamily="2" charset="2"/>
              <a:buChar char="§"/>
            </a:pPr>
            <a:r>
              <a:rPr lang="en-US" sz="1500" dirty="0">
                <a:solidFill>
                  <a:srgbClr val="C00000"/>
                </a:solidFill>
                <a:latin typeface="Comic Sans MS" panose="030F0902030302020204" pitchFamily="66" charset="0"/>
              </a:rPr>
              <a:t>Tracking </a:t>
            </a:r>
            <a:r>
              <a:rPr lang="en-US" sz="1500" dirty="0">
                <a:solidFill>
                  <a:schemeClr val="tx1"/>
                </a:solidFill>
                <a:latin typeface="Comic Sans MS" panose="030F0902030302020204" pitchFamily="66" charset="0"/>
              </a:rPr>
              <a:t>Meets</a:t>
            </a:r>
            <a:r>
              <a:rPr lang="en-US" sz="1500" dirty="0">
                <a:solidFill>
                  <a:srgbClr val="00B050"/>
                </a:solidFill>
                <a:latin typeface="Comic Sans MS" panose="030F0902030302020204" pitchFamily="66" charset="0"/>
              </a:rPr>
              <a:t> </a:t>
            </a:r>
            <a:r>
              <a:rPr lang="en-US" sz="1500" dirty="0">
                <a:solidFill>
                  <a:srgbClr val="3761FF"/>
                </a:solidFill>
                <a:latin typeface="Comic Sans MS" panose="030F0902030302020204" pitchFamily="66" charset="0"/>
              </a:rPr>
              <a:t>LoRA</a:t>
            </a:r>
            <a:r>
              <a:rPr lang="en-US" sz="1500" dirty="0">
                <a:solidFill>
                  <a:srgbClr val="00B050"/>
                </a:solidFill>
                <a:latin typeface="Comic Sans MS" panose="030F0902030302020204" pitchFamily="66" charset="0"/>
              </a:rPr>
              <a:t>: </a:t>
            </a:r>
            <a:r>
              <a:rPr lang="en-US" sz="1500" dirty="0">
                <a:solidFill>
                  <a:schemeClr val="accent5">
                    <a:lumMod val="60000"/>
                    <a:lumOff val="40000"/>
                  </a:schemeClr>
                </a:solidFill>
                <a:latin typeface="Comic Sans MS" panose="030F0902030302020204" pitchFamily="66" charset="0"/>
              </a:rPr>
              <a:t>Faster Training, Larger Model, Stronger Performance</a:t>
            </a:r>
            <a:r>
              <a:rPr lang="en-US" sz="1500" dirty="0">
                <a:solidFill>
                  <a:srgbClr val="00B050"/>
                </a:solidFill>
                <a:latin typeface="Comic Sans MS" panose="030F0902030302020204" pitchFamily="66" charset="0"/>
              </a:rPr>
              <a:t> </a:t>
            </a:r>
            <a:r>
              <a:rPr lang="en-US" sz="1500" dirty="0">
                <a:solidFill>
                  <a:schemeClr val="tx1"/>
                </a:solidFill>
                <a:latin typeface="Comic Sans MS" panose="030F0902030302020204" pitchFamily="66" charset="0"/>
              </a:rPr>
              <a:t>(ECCV 2024)</a:t>
            </a:r>
          </a:p>
          <a:p>
            <a:pPr marL="800100" lvl="1" indent="-342900">
              <a:lnSpc>
                <a:spcPct val="130000"/>
              </a:lnSpc>
              <a:buFont typeface="Wingdings" pitchFamily="2" charset="2"/>
              <a:buChar char="§"/>
            </a:pPr>
            <a:r>
              <a:rPr lang="en-US" sz="1500" dirty="0">
                <a:solidFill>
                  <a:schemeClr val="accent5">
                    <a:lumMod val="60000"/>
                    <a:lumOff val="40000"/>
                  </a:schemeClr>
                </a:solidFill>
                <a:latin typeface="Comic Sans MS" panose="030F0902030302020204" pitchFamily="66" charset="0"/>
              </a:rPr>
              <a:t>Efficient</a:t>
            </a:r>
            <a:r>
              <a:rPr lang="en-US" sz="1500" dirty="0">
                <a:solidFill>
                  <a:srgbClr val="C00000"/>
                </a:solidFill>
                <a:latin typeface="Comic Sans MS" panose="030F0902030302020204" pitchFamily="66" charset="0"/>
              </a:rPr>
              <a:t> Multimodal Semantic Segmentation </a:t>
            </a:r>
            <a:r>
              <a:rPr lang="en-US" sz="1500" dirty="0">
                <a:solidFill>
                  <a:schemeClr val="tx1"/>
                </a:solidFill>
                <a:latin typeface="Comic Sans MS" panose="030F0902030302020204" pitchFamily="66" charset="0"/>
              </a:rPr>
              <a:t>via</a:t>
            </a:r>
            <a:r>
              <a:rPr lang="en-US" sz="1500" dirty="0">
                <a:solidFill>
                  <a:srgbClr val="C00000"/>
                </a:solidFill>
                <a:latin typeface="Comic Sans MS" panose="030F0902030302020204" pitchFamily="66" charset="0"/>
              </a:rPr>
              <a:t> </a:t>
            </a:r>
            <a:r>
              <a:rPr lang="en-US" sz="1500" dirty="0">
                <a:solidFill>
                  <a:srgbClr val="3761FF"/>
                </a:solidFill>
                <a:latin typeface="Comic Sans MS" panose="030F0902030302020204" pitchFamily="66" charset="0"/>
              </a:rPr>
              <a:t>Dual-Prompt Learning</a:t>
            </a:r>
            <a:r>
              <a:rPr lang="en-US" sz="1500" dirty="0">
                <a:solidFill>
                  <a:srgbClr val="C00000"/>
                </a:solidFill>
                <a:latin typeface="Comic Sans MS" panose="030F0902030302020204" pitchFamily="66" charset="0"/>
              </a:rPr>
              <a:t> </a:t>
            </a:r>
            <a:r>
              <a:rPr lang="en-US" sz="1500" dirty="0">
                <a:solidFill>
                  <a:schemeClr val="tx1"/>
                </a:solidFill>
                <a:latin typeface="Comic Sans MS" panose="030F0902030302020204" pitchFamily="66" charset="0"/>
              </a:rPr>
              <a:t>(IROS 2024)</a:t>
            </a:r>
          </a:p>
          <a:p>
            <a:pPr marL="800100" lvl="1" indent="-342900">
              <a:lnSpc>
                <a:spcPct val="130000"/>
              </a:lnSpc>
              <a:buFont typeface="Wingdings" pitchFamily="2" charset="2"/>
              <a:buChar char="§"/>
            </a:pPr>
            <a:r>
              <a:rPr lang="en-US" sz="1500" dirty="0">
                <a:solidFill>
                  <a:srgbClr val="3761FF"/>
                </a:solidFill>
                <a:latin typeface="Comic Sans MS" panose="030F0902030302020204" pitchFamily="66" charset="0"/>
              </a:rPr>
              <a:t>Context-Guided</a:t>
            </a:r>
            <a:r>
              <a:rPr lang="en-US" sz="1500" dirty="0">
                <a:solidFill>
                  <a:schemeClr val="accent5">
                    <a:lumMod val="60000"/>
                    <a:lumOff val="40000"/>
                  </a:schemeClr>
                </a:solidFill>
                <a:latin typeface="Comic Sans MS" panose="030F0902030302020204" pitchFamily="66" charset="0"/>
              </a:rPr>
              <a:t> </a:t>
            </a:r>
            <a:r>
              <a:rPr lang="en-US" sz="1500" dirty="0">
                <a:solidFill>
                  <a:srgbClr val="C00000"/>
                </a:solidFill>
                <a:latin typeface="Comic Sans MS" panose="030F0902030302020204" pitchFamily="66" charset="0"/>
              </a:rPr>
              <a:t>Spatio-Temporal Video Grounding </a:t>
            </a:r>
            <a:r>
              <a:rPr lang="en-US" sz="1500" dirty="0">
                <a:solidFill>
                  <a:schemeClr val="tx1"/>
                </a:solidFill>
                <a:latin typeface="Comic Sans MS" panose="030F0902030302020204" pitchFamily="66" charset="0"/>
              </a:rPr>
              <a:t>(CVPR 2024)</a:t>
            </a:r>
          </a:p>
        </p:txBody>
      </p:sp>
    </p:spTree>
    <p:extLst>
      <p:ext uri="{BB962C8B-B14F-4D97-AF65-F5344CB8AC3E}">
        <p14:creationId xmlns:p14="http://schemas.microsoft.com/office/powerpoint/2010/main" val="2912990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B8A44-B985-4C6A-64F7-0016526D1C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983C8DA-F4B7-9EFD-774B-1F29DB642984}"/>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AEA1075-5903-9B71-87D2-318685C0EEA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2BC3FD2-6697-303E-3F66-F75F24614E4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8D2A0926-2F99-6EB1-F583-A3A4567AF07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3DA04B4-DC2F-ADC4-B590-C2437D15EC68}"/>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98044A06-F8C4-4645-1EA1-F23AB4119057}"/>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3" name="TextBox 2">
            <a:extLst>
              <a:ext uri="{FF2B5EF4-FFF2-40B4-BE49-F238E27FC236}">
                <a16:creationId xmlns:a16="http://schemas.microsoft.com/office/drawing/2014/main" id="{7B72FE8D-8516-67ED-1308-F7AE4004722A}"/>
              </a:ext>
            </a:extLst>
          </p:cNvPr>
          <p:cNvSpPr txBox="1"/>
          <p:nvPr/>
        </p:nvSpPr>
        <p:spPr>
          <a:xfrm>
            <a:off x="1038592" y="5371006"/>
            <a:ext cx="7550141" cy="338554"/>
          </a:xfrm>
          <a:prstGeom prst="rect">
            <a:avLst/>
          </a:prstGeom>
          <a:noFill/>
        </p:spPr>
        <p:txBody>
          <a:bodyPr wrap="square">
            <a:spAutoFit/>
          </a:bodyPr>
          <a:lstStyle/>
          <a:p>
            <a:r>
              <a:rPr lang="en-US" sz="1600" b="0" i="0" dirty="0">
                <a:effectLst/>
                <a:latin typeface="Comic Sans MS" panose="030F0902030302020204" pitchFamily="66" charset="0"/>
              </a:rPr>
              <a:t>Sometimes I may simply start from Q2 (leaving Q1 in the introduction)</a:t>
            </a:r>
            <a:endParaRPr lang="en-US" sz="1600" dirty="0">
              <a:latin typeface="Comic Sans MS" panose="030F0902030302020204" pitchFamily="66" charset="0"/>
            </a:endParaRPr>
          </a:p>
        </p:txBody>
      </p:sp>
    </p:spTree>
    <p:extLst>
      <p:ext uri="{BB962C8B-B14F-4D97-AF65-F5344CB8AC3E}">
        <p14:creationId xmlns:p14="http://schemas.microsoft.com/office/powerpoint/2010/main" val="1178489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2F29-E148-4C9E-80D3-E6AB4FFDF8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3999113-6082-55DE-02B3-2969463E650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4A68EBF-ECCD-E2EA-7606-9F82A512D92F}"/>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46E7AB8-B8D3-A4EB-461D-18EAB714274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31B2D1D0-D2CC-1D87-5F88-9CCCD915D9F6}"/>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7EF1166-2DE9-22CA-C2BA-286F1F2BCA30}"/>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32DA453A-6944-966D-74BB-A4F4FB4E522C}"/>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00900C1-DD9D-3659-3F58-E886062BACB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rgbClr val="C00000"/>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a:t>
            </a:r>
            <a:r>
              <a:rPr lang="en-US" sz="1300" b="0" i="0" dirty="0">
                <a:solidFill>
                  <a:srgbClr val="000000"/>
                </a:solidFill>
                <a:effectLst/>
                <a:latin typeface="Comic Sans MS" panose="030F0902030302020204" pitchFamily="66" charset="0"/>
              </a:rPr>
              <a:t> </a:t>
            </a:r>
            <a:r>
              <a:rPr lang="en-US" sz="1300" b="0" i="0" dirty="0">
                <a:solidFill>
                  <a:schemeClr val="bg1">
                    <a:lumMod val="85000"/>
                  </a:schemeClr>
                </a:solidFill>
                <a:effectLst/>
                <a:latin typeface="Comic Sans MS" panose="030F0902030302020204" pitchFamily="66" charset="0"/>
              </a:rPr>
              <a:t>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B8472B65-2F9A-2165-9FC4-01E827D86B60}"/>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3A91A6E4-CC38-36CF-4846-718C1CA6B629}"/>
              </a:ext>
            </a:extLst>
          </p:cNvPr>
          <p:cNvSpPr/>
          <p:nvPr/>
        </p:nvSpPr>
        <p:spPr>
          <a:xfrm>
            <a:off x="1054687" y="367324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informs the reviewers what problem you want to solve in the paper (i.e., addressing what limitations in current works) – could be long (detailed) or short (abstract)</a:t>
            </a:r>
          </a:p>
        </p:txBody>
      </p:sp>
    </p:spTree>
    <p:extLst>
      <p:ext uri="{BB962C8B-B14F-4D97-AF65-F5344CB8AC3E}">
        <p14:creationId xmlns:p14="http://schemas.microsoft.com/office/powerpoint/2010/main" val="37197285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Office Theme</Template>
  <TotalTime>994</TotalTime>
  <Words>3957</Words>
  <Application>Microsoft Macintosh PowerPoint</Application>
  <PresentationFormat>On-screen Show (4:3)</PresentationFormat>
  <Paragraphs>320</Paragraphs>
  <Slides>41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Aptos Display</vt:lpstr>
      <vt:lpstr>Arial</vt:lpstr>
      <vt:lpstr>Comic Sans MS</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Fan, Heng</dc:creator>
  <cp:lastModifiedBy>Fan, Heng</cp:lastModifiedBy>
  <cp:revision>439</cp:revision>
  <dcterms:created xsi:type="dcterms:W3CDTF">2025-03-12T04:02:31Z</dcterms:created>
  <dcterms:modified xsi:type="dcterms:W3CDTF">2025-04-21T16:15:47Z</dcterms:modified>
</cp:coreProperties>
</file>